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24"/>
  </p:notesMasterIdLst>
  <p:sldIdLst>
    <p:sldId id="257" r:id="rId4"/>
    <p:sldId id="286" r:id="rId5"/>
    <p:sldId id="287" r:id="rId6"/>
    <p:sldId id="288" r:id="rId7"/>
    <p:sldId id="289" r:id="rId8"/>
    <p:sldId id="296" r:id="rId9"/>
    <p:sldId id="290" r:id="rId10"/>
    <p:sldId id="263" r:id="rId11"/>
    <p:sldId id="293" r:id="rId12"/>
    <p:sldId id="292" r:id="rId13"/>
    <p:sldId id="294" r:id="rId14"/>
    <p:sldId id="271" r:id="rId15"/>
    <p:sldId id="273" r:id="rId16"/>
    <p:sldId id="295" r:id="rId17"/>
    <p:sldId id="261" r:id="rId18"/>
    <p:sldId id="265" r:id="rId19"/>
    <p:sldId id="269" r:id="rId20"/>
    <p:sldId id="268" r:id="rId21"/>
    <p:sldId id="277" r:id="rId22"/>
    <p:sldId id="278" r:id="rId23"/>
  </p:sldIdLst>
  <p:sldSz cx="12192000" cy="6858000"/>
  <p:notesSz cx="6858000" cy="9144000"/>
  <p:defaultTextStyle>
    <a:defPPr>
      <a:defRPr lang="da-DK"/>
    </a:defPPr>
    <a:lvl1pPr algn="l" rtl="0" eaLnBrk="0" fontAlgn="base" hangingPunct="0">
      <a:spcBef>
        <a:spcPct val="0"/>
      </a:spcBef>
      <a:spcAft>
        <a:spcPct val="0"/>
      </a:spcAft>
      <a:defRPr kern="1200">
        <a:solidFill>
          <a:schemeClr val="tx1"/>
        </a:solidFill>
        <a:latin typeface="Arial" charset="0"/>
        <a:ea typeface="MS PGothic" charset="-128"/>
        <a:cs typeface="+mn-cs"/>
      </a:defRPr>
    </a:lvl1pPr>
    <a:lvl2pPr marL="457200" algn="l" rtl="0" eaLnBrk="0" fontAlgn="base" hangingPunct="0">
      <a:spcBef>
        <a:spcPct val="0"/>
      </a:spcBef>
      <a:spcAft>
        <a:spcPct val="0"/>
      </a:spcAft>
      <a:defRPr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kern="1200">
        <a:solidFill>
          <a:schemeClr val="tx1"/>
        </a:solidFill>
        <a:latin typeface="Arial" charset="0"/>
        <a:ea typeface="MS PGothic" charset="-128"/>
        <a:cs typeface="+mn-cs"/>
      </a:defRPr>
    </a:lvl5pPr>
    <a:lvl6pPr marL="2286000" algn="l" defTabSz="914400" rtl="0" eaLnBrk="1" latinLnBrk="0" hangingPunct="1">
      <a:defRPr kern="1200">
        <a:solidFill>
          <a:schemeClr val="tx1"/>
        </a:solidFill>
        <a:latin typeface="Arial" charset="0"/>
        <a:ea typeface="MS PGothic" charset="-128"/>
        <a:cs typeface="+mn-cs"/>
      </a:defRPr>
    </a:lvl6pPr>
    <a:lvl7pPr marL="2743200" algn="l" defTabSz="914400" rtl="0" eaLnBrk="1" latinLnBrk="0" hangingPunct="1">
      <a:defRPr kern="1200">
        <a:solidFill>
          <a:schemeClr val="tx1"/>
        </a:solidFill>
        <a:latin typeface="Arial" charset="0"/>
        <a:ea typeface="MS PGothic" charset="-128"/>
        <a:cs typeface="+mn-cs"/>
      </a:defRPr>
    </a:lvl7pPr>
    <a:lvl8pPr marL="3200400" algn="l" defTabSz="914400" rtl="0" eaLnBrk="1" latinLnBrk="0" hangingPunct="1">
      <a:defRPr kern="1200">
        <a:solidFill>
          <a:schemeClr val="tx1"/>
        </a:solidFill>
        <a:latin typeface="Arial" charset="0"/>
        <a:ea typeface="MS PGothic" charset="-128"/>
        <a:cs typeface="+mn-cs"/>
      </a:defRPr>
    </a:lvl8pPr>
    <a:lvl9pPr marL="3657600" algn="l" defTabSz="914400" rtl="0" eaLnBrk="1" latinLnBrk="0" hangingPunct="1">
      <a:defRPr kern="1200">
        <a:solidFill>
          <a:schemeClr val="tx1"/>
        </a:solidFill>
        <a:latin typeface="Arial" charset="0"/>
        <a:ea typeface="MS P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got Steenbergen" initials="MS" lastIdx="1" clrIdx="0"/>
  <p:cmAuthor id="2" name="Margot Steenbergen" initials="MS [4]" lastIdx="1" clrIdx="1"/>
  <p:cmAuthor id="3" name="Margot Steenbergen" initials="MS [5]" lastIdx="1" clrIdx="2"/>
  <p:cmAuthor id="4" name="Margot Steenbergen" initials="MS [6]" lastIdx="1" clrIdx="3"/>
  <p:cmAuthor id="5" name="Margot Steenbergen" initials="MS [7]" lastIdx="1" clrIdx="4"/>
  <p:cmAuthor id="6" name="Margot Steenbergen" initials="MS [8]"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8F00"/>
    <a:srgbClr val="FFD579"/>
    <a:srgbClr val="FF0000"/>
    <a:srgbClr val="997310"/>
    <a:srgbClr val="949215"/>
    <a:srgbClr val="9F9FA3"/>
    <a:srgbClr val="ED1B40"/>
    <a:srgbClr val="AAC4D7"/>
    <a:srgbClr val="A2BDD2"/>
    <a:srgbClr val="A5C1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491" autoAdjust="0"/>
    <p:restoredTop sz="93817" autoAdjust="0"/>
  </p:normalViewPr>
  <p:slideViewPr>
    <p:cSldViewPr>
      <p:cViewPr varScale="1">
        <p:scale>
          <a:sx n="67" d="100"/>
          <a:sy n="67" d="100"/>
        </p:scale>
        <p:origin x="948" y="48"/>
      </p:cViewPr>
      <p:guideLst>
        <p:guide orient="horz" pos="2160"/>
        <p:guide pos="3840"/>
      </p:guideLst>
    </p:cSldViewPr>
  </p:slideViewPr>
  <p:outlineViewPr>
    <p:cViewPr>
      <p:scale>
        <a:sx n="33" d="100"/>
        <a:sy n="33" d="100"/>
      </p:scale>
      <p:origin x="0" y="0"/>
    </p:cViewPr>
  </p:outlineViewPr>
  <p:notesTextViewPr>
    <p:cViewPr>
      <p:scale>
        <a:sx n="130" d="100"/>
        <a:sy n="130" d="100"/>
      </p:scale>
      <p:origin x="0" y="0"/>
    </p:cViewPr>
  </p:notesTextViewPr>
  <p:sorterViewPr>
    <p:cViewPr>
      <p:scale>
        <a:sx n="66" d="100"/>
        <a:sy n="66" d="100"/>
      </p:scale>
      <p:origin x="0" y="0"/>
    </p:cViewPr>
  </p:sorterViewPr>
  <p:notesViewPr>
    <p:cSldViewPr>
      <p:cViewPr varScale="1">
        <p:scale>
          <a:sx n="60" d="100"/>
          <a:sy n="60" d="100"/>
        </p:scale>
        <p:origin x="-249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BDCA4E-8C86-47DE-A70C-2652CB83A6C3}"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GB"/>
        </a:p>
      </dgm:t>
    </dgm:pt>
    <dgm:pt modelId="{3874933D-7AC7-480F-8BD4-B6586FABE7F6}">
      <dgm:prSet phldrT="[Text]"/>
      <dgm:spPr>
        <a:solidFill>
          <a:schemeClr val="accent1">
            <a:lumMod val="75000"/>
          </a:schemeClr>
        </a:solidFill>
      </dgm:spPr>
      <dgm:t>
        <a:bodyPr/>
        <a:lstStyle/>
        <a:p>
          <a:r>
            <a:rPr lang="en-GB" dirty="0"/>
            <a:t>Leaders</a:t>
          </a:r>
        </a:p>
      </dgm:t>
    </dgm:pt>
    <dgm:pt modelId="{950C2E61-DEA5-45DA-9386-DBAE5FC24A3A}" type="parTrans" cxnId="{7D092BF0-4C07-4875-9AC5-DA66DE20005A}">
      <dgm:prSet/>
      <dgm:spPr/>
      <dgm:t>
        <a:bodyPr/>
        <a:lstStyle/>
        <a:p>
          <a:endParaRPr lang="en-GB"/>
        </a:p>
      </dgm:t>
    </dgm:pt>
    <dgm:pt modelId="{CEA2E274-3EC3-4C20-B279-C4E928E415BD}" type="sibTrans" cxnId="{7D092BF0-4C07-4875-9AC5-DA66DE20005A}">
      <dgm:prSet/>
      <dgm:spPr/>
      <dgm:t>
        <a:bodyPr/>
        <a:lstStyle/>
        <a:p>
          <a:endParaRPr lang="en-GB"/>
        </a:p>
      </dgm:t>
    </dgm:pt>
    <dgm:pt modelId="{1B4E7CDB-860D-447D-A829-A551EB7B7F77}">
      <dgm:prSet phldrT="[Text]"/>
      <dgm:spPr>
        <a:solidFill>
          <a:schemeClr val="accent1">
            <a:lumMod val="75000"/>
          </a:schemeClr>
        </a:solidFill>
      </dgm:spPr>
      <dgm:t>
        <a:bodyPr/>
        <a:lstStyle/>
        <a:p>
          <a:r>
            <a:rPr lang="en-GB" dirty="0"/>
            <a:t>Volunteers</a:t>
          </a:r>
        </a:p>
      </dgm:t>
    </dgm:pt>
    <dgm:pt modelId="{AB1C2CF4-E379-4282-822A-35B610740864}" type="parTrans" cxnId="{3D310C5C-58C1-4BB7-ADA7-FDB153D29F71}">
      <dgm:prSet/>
      <dgm:spPr/>
      <dgm:t>
        <a:bodyPr/>
        <a:lstStyle/>
        <a:p>
          <a:endParaRPr lang="en-GB"/>
        </a:p>
      </dgm:t>
    </dgm:pt>
    <dgm:pt modelId="{51222A5D-60AB-4FFA-B418-C1582F685E1F}" type="sibTrans" cxnId="{3D310C5C-58C1-4BB7-ADA7-FDB153D29F71}">
      <dgm:prSet/>
      <dgm:spPr/>
      <dgm:t>
        <a:bodyPr/>
        <a:lstStyle/>
        <a:p>
          <a:endParaRPr lang="en-GB"/>
        </a:p>
      </dgm:t>
    </dgm:pt>
    <dgm:pt modelId="{F8589400-31C5-4F09-8D41-4C8CABB8CADC}">
      <dgm:prSet phldrT="[Text]"/>
      <dgm:spPr>
        <a:solidFill>
          <a:schemeClr val="accent1">
            <a:lumMod val="75000"/>
          </a:schemeClr>
        </a:solidFill>
      </dgm:spPr>
      <dgm:t>
        <a:bodyPr/>
        <a:lstStyle/>
        <a:p>
          <a:r>
            <a:rPr lang="en-GB" dirty="0"/>
            <a:t>Members of affected communities</a:t>
          </a:r>
        </a:p>
      </dgm:t>
    </dgm:pt>
    <dgm:pt modelId="{A4966759-ACAE-40C8-801C-638B68938D4D}" type="parTrans" cxnId="{8459400F-333A-48BA-B3EB-15BB3FC147BC}">
      <dgm:prSet/>
      <dgm:spPr/>
      <dgm:t>
        <a:bodyPr/>
        <a:lstStyle/>
        <a:p>
          <a:endParaRPr lang="en-GB"/>
        </a:p>
      </dgm:t>
    </dgm:pt>
    <dgm:pt modelId="{F907538C-8831-45A0-B5EF-CF458214FB5E}" type="sibTrans" cxnId="{8459400F-333A-48BA-B3EB-15BB3FC147BC}">
      <dgm:prSet/>
      <dgm:spPr/>
      <dgm:t>
        <a:bodyPr/>
        <a:lstStyle/>
        <a:p>
          <a:endParaRPr lang="en-GB"/>
        </a:p>
      </dgm:t>
    </dgm:pt>
    <dgm:pt modelId="{FB4E00B5-F550-45EC-9FE1-F617044240E8}" type="pres">
      <dgm:prSet presAssocID="{92BDCA4E-8C86-47DE-A70C-2652CB83A6C3}" presName="Name0" presStyleCnt="0">
        <dgm:presLayoutVars>
          <dgm:dir/>
          <dgm:resizeHandles val="exact"/>
        </dgm:presLayoutVars>
      </dgm:prSet>
      <dgm:spPr/>
    </dgm:pt>
    <dgm:pt modelId="{564B2E55-8D5A-4046-A715-E5FEDE259EB8}" type="pres">
      <dgm:prSet presAssocID="{3874933D-7AC7-480F-8BD4-B6586FABE7F6}" presName="node" presStyleLbl="node1" presStyleIdx="0" presStyleCnt="3" custLinFactNeighborX="-512">
        <dgm:presLayoutVars>
          <dgm:bulletEnabled val="1"/>
        </dgm:presLayoutVars>
      </dgm:prSet>
      <dgm:spPr/>
    </dgm:pt>
    <dgm:pt modelId="{6317C8B8-6BA0-4567-8BB9-C5588B4DEB3F}" type="pres">
      <dgm:prSet presAssocID="{CEA2E274-3EC3-4C20-B279-C4E928E415BD}" presName="sibTrans" presStyleCnt="0"/>
      <dgm:spPr/>
    </dgm:pt>
    <dgm:pt modelId="{C7F00B45-4E35-4E13-B542-47C21123A2F5}" type="pres">
      <dgm:prSet presAssocID="{1B4E7CDB-860D-447D-A829-A551EB7B7F77}" presName="node" presStyleLbl="node1" presStyleIdx="1" presStyleCnt="3" custLinFactNeighborX="0">
        <dgm:presLayoutVars>
          <dgm:bulletEnabled val="1"/>
        </dgm:presLayoutVars>
      </dgm:prSet>
      <dgm:spPr/>
    </dgm:pt>
    <dgm:pt modelId="{6C0A7B6D-77B9-48D5-B039-E75AEE0C2337}" type="pres">
      <dgm:prSet presAssocID="{51222A5D-60AB-4FFA-B418-C1582F685E1F}" presName="sibTrans" presStyleCnt="0"/>
      <dgm:spPr/>
    </dgm:pt>
    <dgm:pt modelId="{EFEBEDB4-4F97-4B10-AE89-8AABBE7D604E}" type="pres">
      <dgm:prSet presAssocID="{F8589400-31C5-4F09-8D41-4C8CABB8CADC}" presName="node" presStyleLbl="node1" presStyleIdx="2" presStyleCnt="3">
        <dgm:presLayoutVars>
          <dgm:bulletEnabled val="1"/>
        </dgm:presLayoutVars>
      </dgm:prSet>
      <dgm:spPr/>
    </dgm:pt>
  </dgm:ptLst>
  <dgm:cxnLst>
    <dgm:cxn modelId="{8459400F-333A-48BA-B3EB-15BB3FC147BC}" srcId="{92BDCA4E-8C86-47DE-A70C-2652CB83A6C3}" destId="{F8589400-31C5-4F09-8D41-4C8CABB8CADC}" srcOrd="2" destOrd="0" parTransId="{A4966759-ACAE-40C8-801C-638B68938D4D}" sibTransId="{F907538C-8831-45A0-B5EF-CF458214FB5E}"/>
    <dgm:cxn modelId="{3D310C5C-58C1-4BB7-ADA7-FDB153D29F71}" srcId="{92BDCA4E-8C86-47DE-A70C-2652CB83A6C3}" destId="{1B4E7CDB-860D-447D-A829-A551EB7B7F77}" srcOrd="1" destOrd="0" parTransId="{AB1C2CF4-E379-4282-822A-35B610740864}" sibTransId="{51222A5D-60AB-4FFA-B418-C1582F685E1F}"/>
    <dgm:cxn modelId="{6FEA7971-40EB-7C49-92DC-987D61E9C667}" type="presOf" srcId="{3874933D-7AC7-480F-8BD4-B6586FABE7F6}" destId="{564B2E55-8D5A-4046-A715-E5FEDE259EB8}" srcOrd="0" destOrd="0" presId="urn:microsoft.com/office/officeart/2005/8/layout/hList6"/>
    <dgm:cxn modelId="{666C5B56-3922-7E44-982E-FC032A6D2251}" type="presOf" srcId="{F8589400-31C5-4F09-8D41-4C8CABB8CADC}" destId="{EFEBEDB4-4F97-4B10-AE89-8AABBE7D604E}" srcOrd="0" destOrd="0" presId="urn:microsoft.com/office/officeart/2005/8/layout/hList6"/>
    <dgm:cxn modelId="{DC93748D-1765-A942-B7B2-27A3243DAF45}" type="presOf" srcId="{92BDCA4E-8C86-47DE-A70C-2652CB83A6C3}" destId="{FB4E00B5-F550-45EC-9FE1-F617044240E8}" srcOrd="0" destOrd="0" presId="urn:microsoft.com/office/officeart/2005/8/layout/hList6"/>
    <dgm:cxn modelId="{6B6E9CCA-8F99-F341-9E1F-807A9672378B}" type="presOf" srcId="{1B4E7CDB-860D-447D-A829-A551EB7B7F77}" destId="{C7F00B45-4E35-4E13-B542-47C21123A2F5}" srcOrd="0" destOrd="0" presId="urn:microsoft.com/office/officeart/2005/8/layout/hList6"/>
    <dgm:cxn modelId="{7D092BF0-4C07-4875-9AC5-DA66DE20005A}" srcId="{92BDCA4E-8C86-47DE-A70C-2652CB83A6C3}" destId="{3874933D-7AC7-480F-8BD4-B6586FABE7F6}" srcOrd="0" destOrd="0" parTransId="{950C2E61-DEA5-45DA-9386-DBAE5FC24A3A}" sibTransId="{CEA2E274-3EC3-4C20-B279-C4E928E415BD}"/>
    <dgm:cxn modelId="{9B277504-D019-9547-A93C-554070792305}" type="presParOf" srcId="{FB4E00B5-F550-45EC-9FE1-F617044240E8}" destId="{564B2E55-8D5A-4046-A715-E5FEDE259EB8}" srcOrd="0" destOrd="0" presId="urn:microsoft.com/office/officeart/2005/8/layout/hList6"/>
    <dgm:cxn modelId="{52C16B45-D80C-FD40-A2DD-0316C03A6627}" type="presParOf" srcId="{FB4E00B5-F550-45EC-9FE1-F617044240E8}" destId="{6317C8B8-6BA0-4567-8BB9-C5588B4DEB3F}" srcOrd="1" destOrd="0" presId="urn:microsoft.com/office/officeart/2005/8/layout/hList6"/>
    <dgm:cxn modelId="{4F5EE003-1A8E-9543-83B9-B87BE99F0157}" type="presParOf" srcId="{FB4E00B5-F550-45EC-9FE1-F617044240E8}" destId="{C7F00B45-4E35-4E13-B542-47C21123A2F5}" srcOrd="2" destOrd="0" presId="urn:microsoft.com/office/officeart/2005/8/layout/hList6"/>
    <dgm:cxn modelId="{976F1BD0-7DFF-D843-8FAD-C28C597E029A}" type="presParOf" srcId="{FB4E00B5-F550-45EC-9FE1-F617044240E8}" destId="{6C0A7B6D-77B9-48D5-B039-E75AEE0C2337}" srcOrd="3" destOrd="0" presId="urn:microsoft.com/office/officeart/2005/8/layout/hList6"/>
    <dgm:cxn modelId="{42783069-7364-1A47-B354-738EE98B4973}" type="presParOf" srcId="{FB4E00B5-F550-45EC-9FE1-F617044240E8}" destId="{EFEBEDB4-4F97-4B10-AE89-8AABBE7D604E}"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FC92C9-049D-CF46-B6B7-1B7B03D8A4AB}"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E33A94C5-F250-904E-9B5C-85D1AD281D5D}">
      <dgm:prSet phldrT="[Text]"/>
      <dgm:spPr/>
      <dgm:t>
        <a:bodyPr/>
        <a:lstStyle/>
        <a:p>
          <a:r>
            <a:rPr lang="en-US" dirty="0"/>
            <a:t>Enabling Environments</a:t>
          </a:r>
        </a:p>
      </dgm:t>
    </dgm:pt>
    <dgm:pt modelId="{62C9DD50-ECB3-7347-B724-5041B531C8E2}" type="parTrans" cxnId="{B825BC32-3CCF-A540-87F3-88409BAD3A61}">
      <dgm:prSet/>
      <dgm:spPr/>
      <dgm:t>
        <a:bodyPr/>
        <a:lstStyle/>
        <a:p>
          <a:endParaRPr lang="en-US"/>
        </a:p>
      </dgm:t>
    </dgm:pt>
    <dgm:pt modelId="{C0570EA1-56C5-8F4B-9308-A08EADAE388C}" type="sibTrans" cxnId="{B825BC32-3CCF-A540-87F3-88409BAD3A61}">
      <dgm:prSet/>
      <dgm:spPr/>
      <dgm:t>
        <a:bodyPr/>
        <a:lstStyle/>
        <a:p>
          <a:endParaRPr lang="en-US"/>
        </a:p>
      </dgm:t>
    </dgm:pt>
    <dgm:pt modelId="{C19861B4-55F1-CB4A-88F8-9161A1CB4DEC}">
      <dgm:prSet phldrT="[Text]"/>
      <dgm:spPr/>
      <dgm:t>
        <a:bodyPr/>
        <a:lstStyle/>
        <a:p>
          <a:r>
            <a:rPr lang="en-US" dirty="0"/>
            <a:t>Promote strategic integration of inclusive youth engagement and climate change agendas</a:t>
          </a:r>
        </a:p>
      </dgm:t>
    </dgm:pt>
    <dgm:pt modelId="{AD2C3A24-0DB7-E747-BCC6-15E3CC58F609}" type="parTrans" cxnId="{875C0A7F-9829-8B4C-9887-90CAB69C1D92}">
      <dgm:prSet/>
      <dgm:spPr/>
      <dgm:t>
        <a:bodyPr/>
        <a:lstStyle/>
        <a:p>
          <a:endParaRPr lang="en-US"/>
        </a:p>
      </dgm:t>
    </dgm:pt>
    <dgm:pt modelId="{C87989DE-D82E-AE4D-9C78-B4C923A590C8}" type="sibTrans" cxnId="{875C0A7F-9829-8B4C-9887-90CAB69C1D92}">
      <dgm:prSet/>
      <dgm:spPr/>
      <dgm:t>
        <a:bodyPr/>
        <a:lstStyle/>
        <a:p>
          <a:endParaRPr lang="en-US"/>
        </a:p>
      </dgm:t>
    </dgm:pt>
    <dgm:pt modelId="{001E25C6-8826-154C-A31F-8444826E8AFB}">
      <dgm:prSet phldrT="[Text]"/>
      <dgm:spPr/>
      <dgm:t>
        <a:bodyPr/>
        <a:lstStyle/>
        <a:p>
          <a:r>
            <a:rPr lang="en-US" dirty="0"/>
            <a:t>Empowerment</a:t>
          </a:r>
        </a:p>
      </dgm:t>
    </dgm:pt>
    <dgm:pt modelId="{7548224E-C734-ED45-8D2E-DBF249E749F6}" type="parTrans" cxnId="{F65E27C8-08F1-4647-8853-C2A6611B2E7F}">
      <dgm:prSet/>
      <dgm:spPr/>
      <dgm:t>
        <a:bodyPr/>
        <a:lstStyle/>
        <a:p>
          <a:endParaRPr lang="en-US"/>
        </a:p>
      </dgm:t>
    </dgm:pt>
    <dgm:pt modelId="{66787CB1-09EA-324D-839E-90F432FC9D4C}" type="sibTrans" cxnId="{F65E27C8-08F1-4647-8853-C2A6611B2E7F}">
      <dgm:prSet/>
      <dgm:spPr/>
      <dgm:t>
        <a:bodyPr/>
        <a:lstStyle/>
        <a:p>
          <a:endParaRPr lang="en-US"/>
        </a:p>
      </dgm:t>
    </dgm:pt>
    <dgm:pt modelId="{E6498708-2030-1443-9806-8D2BBE72699B}">
      <dgm:prSet phldrT="[Text]"/>
      <dgm:spPr/>
      <dgm:t>
        <a:bodyPr/>
        <a:lstStyle/>
        <a:p>
          <a:r>
            <a:rPr lang="en-US" dirty="0"/>
            <a:t>Support inclusive youth led action and advocacy on climate change, utilizing innovative approaches </a:t>
          </a:r>
        </a:p>
      </dgm:t>
    </dgm:pt>
    <dgm:pt modelId="{6309E4AB-F5E3-1A4B-8B80-BBEBABAC0E6A}" type="parTrans" cxnId="{A5248418-EE62-E247-A063-81D59F8B6562}">
      <dgm:prSet/>
      <dgm:spPr/>
      <dgm:t>
        <a:bodyPr/>
        <a:lstStyle/>
        <a:p>
          <a:endParaRPr lang="en-US"/>
        </a:p>
      </dgm:t>
    </dgm:pt>
    <dgm:pt modelId="{4557736D-3077-A341-91A1-892F4C222A57}" type="sibTrans" cxnId="{A5248418-EE62-E247-A063-81D59F8B6562}">
      <dgm:prSet/>
      <dgm:spPr/>
      <dgm:t>
        <a:bodyPr/>
        <a:lstStyle/>
        <a:p>
          <a:endParaRPr lang="en-US"/>
        </a:p>
      </dgm:t>
    </dgm:pt>
    <dgm:pt modelId="{140E3837-3E56-8548-A5E0-5885735D5EC7}">
      <dgm:prSet phldrT="[Text]"/>
      <dgm:spPr/>
      <dgm:t>
        <a:bodyPr/>
        <a:lstStyle/>
        <a:p>
          <a:r>
            <a:rPr lang="en-US" dirty="0"/>
            <a:t>Education</a:t>
          </a:r>
        </a:p>
      </dgm:t>
    </dgm:pt>
    <dgm:pt modelId="{F8EA15A8-7B37-8B44-99DF-0C357130CE89}" type="parTrans" cxnId="{079980A1-9752-9043-8118-28DDC977D9FD}">
      <dgm:prSet/>
      <dgm:spPr/>
      <dgm:t>
        <a:bodyPr/>
        <a:lstStyle/>
        <a:p>
          <a:endParaRPr lang="en-US"/>
        </a:p>
      </dgm:t>
    </dgm:pt>
    <dgm:pt modelId="{225ECC44-6837-2745-9B36-34468D741183}" type="sibTrans" cxnId="{079980A1-9752-9043-8118-28DDC977D9FD}">
      <dgm:prSet/>
      <dgm:spPr/>
      <dgm:t>
        <a:bodyPr/>
        <a:lstStyle/>
        <a:p>
          <a:endParaRPr lang="en-US"/>
        </a:p>
      </dgm:t>
    </dgm:pt>
    <dgm:pt modelId="{C2FF9419-8227-5F44-9075-7B8873873DFC}">
      <dgm:prSet phldrT="[Text]"/>
      <dgm:spPr/>
      <dgm:t>
        <a:bodyPr/>
        <a:lstStyle/>
        <a:p>
          <a:r>
            <a:rPr lang="en-US" dirty="0"/>
            <a:t>Promote capacity building on climate change action and advocacy for youth and stakeholders</a:t>
          </a:r>
        </a:p>
      </dgm:t>
    </dgm:pt>
    <dgm:pt modelId="{A5259F37-5E50-A943-859E-893C4B3BD677}" type="parTrans" cxnId="{19C05852-DD6C-7146-AB33-E174C2C733EF}">
      <dgm:prSet/>
      <dgm:spPr/>
      <dgm:t>
        <a:bodyPr/>
        <a:lstStyle/>
        <a:p>
          <a:endParaRPr lang="en-US"/>
        </a:p>
      </dgm:t>
    </dgm:pt>
    <dgm:pt modelId="{78E5D0EE-5F7E-A74F-9160-167546BF0E2A}" type="sibTrans" cxnId="{19C05852-DD6C-7146-AB33-E174C2C733EF}">
      <dgm:prSet/>
      <dgm:spPr/>
      <dgm:t>
        <a:bodyPr/>
        <a:lstStyle/>
        <a:p>
          <a:endParaRPr lang="en-US"/>
        </a:p>
      </dgm:t>
    </dgm:pt>
    <dgm:pt modelId="{CA9D1326-EC6A-F64A-B7FB-32C6D8DDFBC4}" type="pres">
      <dgm:prSet presAssocID="{4DFC92C9-049D-CF46-B6B7-1B7B03D8A4AB}" presName="Name0" presStyleCnt="0">
        <dgm:presLayoutVars>
          <dgm:dir/>
          <dgm:animLvl val="lvl"/>
          <dgm:resizeHandles val="exact"/>
        </dgm:presLayoutVars>
      </dgm:prSet>
      <dgm:spPr/>
    </dgm:pt>
    <dgm:pt modelId="{FFE6C1DD-6FC1-CA44-B080-2C617A9BFC5F}" type="pres">
      <dgm:prSet presAssocID="{E33A94C5-F250-904E-9B5C-85D1AD281D5D}" presName="composite" presStyleCnt="0"/>
      <dgm:spPr/>
    </dgm:pt>
    <dgm:pt modelId="{A79B272E-B1B7-694D-B075-8F4E5BA22CDD}" type="pres">
      <dgm:prSet presAssocID="{E33A94C5-F250-904E-9B5C-85D1AD281D5D}" presName="parTx" presStyleLbl="alignNode1" presStyleIdx="0" presStyleCnt="3">
        <dgm:presLayoutVars>
          <dgm:chMax val="0"/>
          <dgm:chPref val="0"/>
          <dgm:bulletEnabled val="1"/>
        </dgm:presLayoutVars>
      </dgm:prSet>
      <dgm:spPr/>
    </dgm:pt>
    <dgm:pt modelId="{47DA57CA-CE66-A948-9C42-D85F89AFB0C3}" type="pres">
      <dgm:prSet presAssocID="{E33A94C5-F250-904E-9B5C-85D1AD281D5D}" presName="desTx" presStyleLbl="alignAccFollowNode1" presStyleIdx="0" presStyleCnt="3">
        <dgm:presLayoutVars>
          <dgm:bulletEnabled val="1"/>
        </dgm:presLayoutVars>
      </dgm:prSet>
      <dgm:spPr/>
    </dgm:pt>
    <dgm:pt modelId="{437768DC-B181-9A4D-B90E-B53AD3730621}" type="pres">
      <dgm:prSet presAssocID="{C0570EA1-56C5-8F4B-9308-A08EADAE388C}" presName="space" presStyleCnt="0"/>
      <dgm:spPr/>
    </dgm:pt>
    <dgm:pt modelId="{7F891289-8E38-D24A-8DC9-946D8262BA4C}" type="pres">
      <dgm:prSet presAssocID="{001E25C6-8826-154C-A31F-8444826E8AFB}" presName="composite" presStyleCnt="0"/>
      <dgm:spPr/>
    </dgm:pt>
    <dgm:pt modelId="{D5314BE6-B82C-C64A-8FB5-1AE1EB73C4A4}" type="pres">
      <dgm:prSet presAssocID="{001E25C6-8826-154C-A31F-8444826E8AFB}" presName="parTx" presStyleLbl="alignNode1" presStyleIdx="1" presStyleCnt="3">
        <dgm:presLayoutVars>
          <dgm:chMax val="0"/>
          <dgm:chPref val="0"/>
          <dgm:bulletEnabled val="1"/>
        </dgm:presLayoutVars>
      </dgm:prSet>
      <dgm:spPr/>
    </dgm:pt>
    <dgm:pt modelId="{7C16CF80-9D67-3048-9D6B-BE05D7C05DDF}" type="pres">
      <dgm:prSet presAssocID="{001E25C6-8826-154C-A31F-8444826E8AFB}" presName="desTx" presStyleLbl="alignAccFollowNode1" presStyleIdx="1" presStyleCnt="3">
        <dgm:presLayoutVars>
          <dgm:bulletEnabled val="1"/>
        </dgm:presLayoutVars>
      </dgm:prSet>
      <dgm:spPr/>
    </dgm:pt>
    <dgm:pt modelId="{6C7BBFAB-AAE2-6D40-857C-2FCB5E1E906C}" type="pres">
      <dgm:prSet presAssocID="{66787CB1-09EA-324D-839E-90F432FC9D4C}" presName="space" presStyleCnt="0"/>
      <dgm:spPr/>
    </dgm:pt>
    <dgm:pt modelId="{73F727AC-5A4F-3C47-9A55-AAEEA802A10B}" type="pres">
      <dgm:prSet presAssocID="{140E3837-3E56-8548-A5E0-5885735D5EC7}" presName="composite" presStyleCnt="0"/>
      <dgm:spPr/>
    </dgm:pt>
    <dgm:pt modelId="{A8683F6D-82FC-CF49-AB84-3E5C3B1DB4F3}" type="pres">
      <dgm:prSet presAssocID="{140E3837-3E56-8548-A5E0-5885735D5EC7}" presName="parTx" presStyleLbl="alignNode1" presStyleIdx="2" presStyleCnt="3">
        <dgm:presLayoutVars>
          <dgm:chMax val="0"/>
          <dgm:chPref val="0"/>
          <dgm:bulletEnabled val="1"/>
        </dgm:presLayoutVars>
      </dgm:prSet>
      <dgm:spPr/>
    </dgm:pt>
    <dgm:pt modelId="{2052D6CB-7FA1-794F-BE5B-7AF33F07D7C2}" type="pres">
      <dgm:prSet presAssocID="{140E3837-3E56-8548-A5E0-5885735D5EC7}" presName="desTx" presStyleLbl="alignAccFollowNode1" presStyleIdx="2" presStyleCnt="3">
        <dgm:presLayoutVars>
          <dgm:bulletEnabled val="1"/>
        </dgm:presLayoutVars>
      </dgm:prSet>
      <dgm:spPr/>
    </dgm:pt>
  </dgm:ptLst>
  <dgm:cxnLst>
    <dgm:cxn modelId="{9B6A5C07-2D28-1149-8FA0-793F5FA8622F}" type="presOf" srcId="{001E25C6-8826-154C-A31F-8444826E8AFB}" destId="{D5314BE6-B82C-C64A-8FB5-1AE1EB73C4A4}" srcOrd="0" destOrd="0" presId="urn:microsoft.com/office/officeart/2005/8/layout/hList1"/>
    <dgm:cxn modelId="{A5248418-EE62-E247-A063-81D59F8B6562}" srcId="{001E25C6-8826-154C-A31F-8444826E8AFB}" destId="{E6498708-2030-1443-9806-8D2BBE72699B}" srcOrd="0" destOrd="0" parTransId="{6309E4AB-F5E3-1A4B-8B80-BBEBABAC0E6A}" sibTransId="{4557736D-3077-A341-91A1-892F4C222A57}"/>
    <dgm:cxn modelId="{B825BC32-3CCF-A540-87F3-88409BAD3A61}" srcId="{4DFC92C9-049D-CF46-B6B7-1B7B03D8A4AB}" destId="{E33A94C5-F250-904E-9B5C-85D1AD281D5D}" srcOrd="0" destOrd="0" parTransId="{62C9DD50-ECB3-7347-B724-5041B531C8E2}" sibTransId="{C0570EA1-56C5-8F4B-9308-A08EADAE388C}"/>
    <dgm:cxn modelId="{1C558E5E-6B6F-D24F-B68E-7A829AA719B7}" type="presOf" srcId="{E33A94C5-F250-904E-9B5C-85D1AD281D5D}" destId="{A79B272E-B1B7-694D-B075-8F4E5BA22CDD}" srcOrd="0" destOrd="0" presId="urn:microsoft.com/office/officeart/2005/8/layout/hList1"/>
    <dgm:cxn modelId="{19C05852-DD6C-7146-AB33-E174C2C733EF}" srcId="{140E3837-3E56-8548-A5E0-5885735D5EC7}" destId="{C2FF9419-8227-5F44-9075-7B8873873DFC}" srcOrd="0" destOrd="0" parTransId="{A5259F37-5E50-A943-859E-893C4B3BD677}" sibTransId="{78E5D0EE-5F7E-A74F-9160-167546BF0E2A}"/>
    <dgm:cxn modelId="{875C0A7F-9829-8B4C-9887-90CAB69C1D92}" srcId="{E33A94C5-F250-904E-9B5C-85D1AD281D5D}" destId="{C19861B4-55F1-CB4A-88F8-9161A1CB4DEC}" srcOrd="0" destOrd="0" parTransId="{AD2C3A24-0DB7-E747-BCC6-15E3CC58F609}" sibTransId="{C87989DE-D82E-AE4D-9C78-B4C923A590C8}"/>
    <dgm:cxn modelId="{67CA4D83-9752-E94D-99E0-220638D457C4}" type="presOf" srcId="{C19861B4-55F1-CB4A-88F8-9161A1CB4DEC}" destId="{47DA57CA-CE66-A948-9C42-D85F89AFB0C3}" srcOrd="0" destOrd="0" presId="urn:microsoft.com/office/officeart/2005/8/layout/hList1"/>
    <dgm:cxn modelId="{079980A1-9752-9043-8118-28DDC977D9FD}" srcId="{4DFC92C9-049D-CF46-B6B7-1B7B03D8A4AB}" destId="{140E3837-3E56-8548-A5E0-5885735D5EC7}" srcOrd="2" destOrd="0" parTransId="{F8EA15A8-7B37-8B44-99DF-0C357130CE89}" sibTransId="{225ECC44-6837-2745-9B36-34468D741183}"/>
    <dgm:cxn modelId="{7A668CA2-4963-C943-B33E-8A082CBFA689}" type="presOf" srcId="{C2FF9419-8227-5F44-9075-7B8873873DFC}" destId="{2052D6CB-7FA1-794F-BE5B-7AF33F07D7C2}" srcOrd="0" destOrd="0" presId="urn:microsoft.com/office/officeart/2005/8/layout/hList1"/>
    <dgm:cxn modelId="{084084A6-57C9-0641-8330-F08D0596397C}" type="presOf" srcId="{4DFC92C9-049D-CF46-B6B7-1B7B03D8A4AB}" destId="{CA9D1326-EC6A-F64A-B7FB-32C6D8DDFBC4}" srcOrd="0" destOrd="0" presId="urn:microsoft.com/office/officeart/2005/8/layout/hList1"/>
    <dgm:cxn modelId="{F65E27C8-08F1-4647-8853-C2A6611B2E7F}" srcId="{4DFC92C9-049D-CF46-B6B7-1B7B03D8A4AB}" destId="{001E25C6-8826-154C-A31F-8444826E8AFB}" srcOrd="1" destOrd="0" parTransId="{7548224E-C734-ED45-8D2E-DBF249E749F6}" sibTransId="{66787CB1-09EA-324D-839E-90F432FC9D4C}"/>
    <dgm:cxn modelId="{2D6E19D4-4103-764E-8926-B33CC8B994A1}" type="presOf" srcId="{E6498708-2030-1443-9806-8D2BBE72699B}" destId="{7C16CF80-9D67-3048-9D6B-BE05D7C05DDF}" srcOrd="0" destOrd="0" presId="urn:microsoft.com/office/officeart/2005/8/layout/hList1"/>
    <dgm:cxn modelId="{9D7AD8F0-B948-8A4F-9702-6FBED91D9B4F}" type="presOf" srcId="{140E3837-3E56-8548-A5E0-5885735D5EC7}" destId="{A8683F6D-82FC-CF49-AB84-3E5C3B1DB4F3}" srcOrd="0" destOrd="0" presId="urn:microsoft.com/office/officeart/2005/8/layout/hList1"/>
    <dgm:cxn modelId="{079AEBC1-ADF2-B84C-B12B-48028A8AAEB8}" type="presParOf" srcId="{CA9D1326-EC6A-F64A-B7FB-32C6D8DDFBC4}" destId="{FFE6C1DD-6FC1-CA44-B080-2C617A9BFC5F}" srcOrd="0" destOrd="0" presId="urn:microsoft.com/office/officeart/2005/8/layout/hList1"/>
    <dgm:cxn modelId="{4E87BBC2-DCE3-2049-8AB4-290822F001A0}" type="presParOf" srcId="{FFE6C1DD-6FC1-CA44-B080-2C617A9BFC5F}" destId="{A79B272E-B1B7-694D-B075-8F4E5BA22CDD}" srcOrd="0" destOrd="0" presId="urn:microsoft.com/office/officeart/2005/8/layout/hList1"/>
    <dgm:cxn modelId="{9622CAB4-0987-544C-AEB9-31B2D594AB19}" type="presParOf" srcId="{FFE6C1DD-6FC1-CA44-B080-2C617A9BFC5F}" destId="{47DA57CA-CE66-A948-9C42-D85F89AFB0C3}" srcOrd="1" destOrd="0" presId="urn:microsoft.com/office/officeart/2005/8/layout/hList1"/>
    <dgm:cxn modelId="{5A05C952-8FE1-5C43-A9DA-F7B92D57AA2C}" type="presParOf" srcId="{CA9D1326-EC6A-F64A-B7FB-32C6D8DDFBC4}" destId="{437768DC-B181-9A4D-B90E-B53AD3730621}" srcOrd="1" destOrd="0" presId="urn:microsoft.com/office/officeart/2005/8/layout/hList1"/>
    <dgm:cxn modelId="{FE1E93D5-1A6B-8F41-A192-3EAA72A1A801}" type="presParOf" srcId="{CA9D1326-EC6A-F64A-B7FB-32C6D8DDFBC4}" destId="{7F891289-8E38-D24A-8DC9-946D8262BA4C}" srcOrd="2" destOrd="0" presId="urn:microsoft.com/office/officeart/2005/8/layout/hList1"/>
    <dgm:cxn modelId="{ABA6D9A4-0EE8-754C-BB53-3BA4C2E07709}" type="presParOf" srcId="{7F891289-8E38-D24A-8DC9-946D8262BA4C}" destId="{D5314BE6-B82C-C64A-8FB5-1AE1EB73C4A4}" srcOrd="0" destOrd="0" presId="urn:microsoft.com/office/officeart/2005/8/layout/hList1"/>
    <dgm:cxn modelId="{21161DA4-C56D-DD4B-945B-B83E49FFFE8C}" type="presParOf" srcId="{7F891289-8E38-D24A-8DC9-946D8262BA4C}" destId="{7C16CF80-9D67-3048-9D6B-BE05D7C05DDF}" srcOrd="1" destOrd="0" presId="urn:microsoft.com/office/officeart/2005/8/layout/hList1"/>
    <dgm:cxn modelId="{820E4269-5455-414B-B5AA-1317EB8ABD54}" type="presParOf" srcId="{CA9D1326-EC6A-F64A-B7FB-32C6D8DDFBC4}" destId="{6C7BBFAB-AAE2-6D40-857C-2FCB5E1E906C}" srcOrd="3" destOrd="0" presId="urn:microsoft.com/office/officeart/2005/8/layout/hList1"/>
    <dgm:cxn modelId="{17CC8DEE-E678-DE4D-AEA1-4AE7FB0BC3A4}" type="presParOf" srcId="{CA9D1326-EC6A-F64A-B7FB-32C6D8DDFBC4}" destId="{73F727AC-5A4F-3C47-9A55-AAEEA802A10B}" srcOrd="4" destOrd="0" presId="urn:microsoft.com/office/officeart/2005/8/layout/hList1"/>
    <dgm:cxn modelId="{7C928418-96EB-554A-9210-771EA62B13A1}" type="presParOf" srcId="{73F727AC-5A4F-3C47-9A55-AAEEA802A10B}" destId="{A8683F6D-82FC-CF49-AB84-3E5C3B1DB4F3}" srcOrd="0" destOrd="0" presId="urn:microsoft.com/office/officeart/2005/8/layout/hList1"/>
    <dgm:cxn modelId="{1ABA0C1C-8AA0-5B4E-8EEB-437758E4E191}" type="presParOf" srcId="{73F727AC-5A4F-3C47-9A55-AAEEA802A10B}" destId="{2052D6CB-7FA1-794F-BE5B-7AF33F07D7C2}"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4B2E55-8D5A-4046-A715-E5FEDE259EB8}">
      <dsp:nvSpPr>
        <dsp:cNvPr id="0" name=""/>
        <dsp:cNvSpPr/>
      </dsp:nvSpPr>
      <dsp:spPr>
        <a:xfrm rot="16200000">
          <a:off x="934259" y="-934257"/>
          <a:ext cx="873977" cy="2742492"/>
        </a:xfrm>
        <a:prstGeom prst="flowChartManualOperation">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1117" bIns="0" numCol="1" spcCol="1270" anchor="ctr" anchorCtr="0">
          <a:noAutofit/>
        </a:bodyPr>
        <a:lstStyle/>
        <a:p>
          <a:pPr marL="0" lvl="0" indent="0" algn="ctr" defTabSz="844550">
            <a:lnSpc>
              <a:spcPct val="90000"/>
            </a:lnSpc>
            <a:spcBef>
              <a:spcPct val="0"/>
            </a:spcBef>
            <a:spcAft>
              <a:spcPct val="35000"/>
            </a:spcAft>
            <a:buNone/>
          </a:pPr>
          <a:r>
            <a:rPr lang="en-GB" sz="1900" kern="1200" dirty="0"/>
            <a:t>Leaders</a:t>
          </a:r>
        </a:p>
      </dsp:txBody>
      <dsp:txXfrm rot="5400000">
        <a:off x="2" y="174795"/>
        <a:ext cx="2742492" cy="524387"/>
      </dsp:txXfrm>
    </dsp:sp>
    <dsp:sp modelId="{C7F00B45-4E35-4E13-B542-47C21123A2F5}">
      <dsp:nvSpPr>
        <dsp:cNvPr id="0" name=""/>
        <dsp:cNvSpPr/>
      </dsp:nvSpPr>
      <dsp:spPr>
        <a:xfrm rot="16200000">
          <a:off x="3883491" y="-934257"/>
          <a:ext cx="873977" cy="2742492"/>
        </a:xfrm>
        <a:prstGeom prst="flowChartManualOperation">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1117" bIns="0" numCol="1" spcCol="1270" anchor="ctr" anchorCtr="0">
          <a:noAutofit/>
        </a:bodyPr>
        <a:lstStyle/>
        <a:p>
          <a:pPr marL="0" lvl="0" indent="0" algn="ctr" defTabSz="844550">
            <a:lnSpc>
              <a:spcPct val="90000"/>
            </a:lnSpc>
            <a:spcBef>
              <a:spcPct val="0"/>
            </a:spcBef>
            <a:spcAft>
              <a:spcPct val="35000"/>
            </a:spcAft>
            <a:buNone/>
          </a:pPr>
          <a:r>
            <a:rPr lang="en-GB" sz="1900" kern="1200" dirty="0"/>
            <a:t>Volunteers</a:t>
          </a:r>
        </a:p>
      </dsp:txBody>
      <dsp:txXfrm rot="5400000">
        <a:off x="2949234" y="174795"/>
        <a:ext cx="2742492" cy="524387"/>
      </dsp:txXfrm>
    </dsp:sp>
    <dsp:sp modelId="{EFEBEDB4-4F97-4B10-AE89-8AABBE7D604E}">
      <dsp:nvSpPr>
        <dsp:cNvPr id="0" name=""/>
        <dsp:cNvSpPr/>
      </dsp:nvSpPr>
      <dsp:spPr>
        <a:xfrm rot="16200000">
          <a:off x="6831670" y="-934257"/>
          <a:ext cx="873977" cy="2742492"/>
        </a:xfrm>
        <a:prstGeom prst="flowChartManualOperation">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1117" bIns="0" numCol="1" spcCol="1270" anchor="ctr" anchorCtr="0">
          <a:noAutofit/>
        </a:bodyPr>
        <a:lstStyle/>
        <a:p>
          <a:pPr marL="0" lvl="0" indent="0" algn="ctr" defTabSz="844550">
            <a:lnSpc>
              <a:spcPct val="90000"/>
            </a:lnSpc>
            <a:spcBef>
              <a:spcPct val="0"/>
            </a:spcBef>
            <a:spcAft>
              <a:spcPct val="35000"/>
            </a:spcAft>
            <a:buNone/>
          </a:pPr>
          <a:r>
            <a:rPr lang="en-GB" sz="1900" kern="1200" dirty="0"/>
            <a:t>Members of affected communities</a:t>
          </a:r>
        </a:p>
      </dsp:txBody>
      <dsp:txXfrm rot="5400000">
        <a:off x="5897413" y="174795"/>
        <a:ext cx="2742492" cy="5243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9B272E-B1B7-694D-B075-8F4E5BA22CDD}">
      <dsp:nvSpPr>
        <dsp:cNvPr id="0" name=""/>
        <dsp:cNvSpPr/>
      </dsp:nvSpPr>
      <dsp:spPr>
        <a:xfrm>
          <a:off x="2902" y="20370"/>
          <a:ext cx="2830251" cy="86165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dirty="0"/>
            <a:t>Enabling Environments</a:t>
          </a:r>
        </a:p>
      </dsp:txBody>
      <dsp:txXfrm>
        <a:off x="2902" y="20370"/>
        <a:ext cx="2830251" cy="861659"/>
      </dsp:txXfrm>
    </dsp:sp>
    <dsp:sp modelId="{47DA57CA-CE66-A948-9C42-D85F89AFB0C3}">
      <dsp:nvSpPr>
        <dsp:cNvPr id="0" name=""/>
        <dsp:cNvSpPr/>
      </dsp:nvSpPr>
      <dsp:spPr>
        <a:xfrm>
          <a:off x="2902" y="882030"/>
          <a:ext cx="2830251" cy="301950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Promote strategic integration of inclusive youth engagement and climate change agendas</a:t>
          </a:r>
        </a:p>
      </dsp:txBody>
      <dsp:txXfrm>
        <a:off x="2902" y="882030"/>
        <a:ext cx="2830251" cy="3019500"/>
      </dsp:txXfrm>
    </dsp:sp>
    <dsp:sp modelId="{D5314BE6-B82C-C64A-8FB5-1AE1EB73C4A4}">
      <dsp:nvSpPr>
        <dsp:cNvPr id="0" name=""/>
        <dsp:cNvSpPr/>
      </dsp:nvSpPr>
      <dsp:spPr>
        <a:xfrm>
          <a:off x="3229390" y="20370"/>
          <a:ext cx="2830251" cy="86165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dirty="0"/>
            <a:t>Empowerment</a:t>
          </a:r>
        </a:p>
      </dsp:txBody>
      <dsp:txXfrm>
        <a:off x="3229390" y="20370"/>
        <a:ext cx="2830251" cy="861659"/>
      </dsp:txXfrm>
    </dsp:sp>
    <dsp:sp modelId="{7C16CF80-9D67-3048-9D6B-BE05D7C05DDF}">
      <dsp:nvSpPr>
        <dsp:cNvPr id="0" name=""/>
        <dsp:cNvSpPr/>
      </dsp:nvSpPr>
      <dsp:spPr>
        <a:xfrm>
          <a:off x="3229390" y="882030"/>
          <a:ext cx="2830251" cy="301950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Support inclusive youth led action and advocacy on climate change, utilizing innovative approaches </a:t>
          </a:r>
        </a:p>
      </dsp:txBody>
      <dsp:txXfrm>
        <a:off x="3229390" y="882030"/>
        <a:ext cx="2830251" cy="3019500"/>
      </dsp:txXfrm>
    </dsp:sp>
    <dsp:sp modelId="{A8683F6D-82FC-CF49-AB84-3E5C3B1DB4F3}">
      <dsp:nvSpPr>
        <dsp:cNvPr id="0" name=""/>
        <dsp:cNvSpPr/>
      </dsp:nvSpPr>
      <dsp:spPr>
        <a:xfrm>
          <a:off x="6455877" y="20370"/>
          <a:ext cx="2830251" cy="86165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dirty="0"/>
            <a:t>Education</a:t>
          </a:r>
        </a:p>
      </dsp:txBody>
      <dsp:txXfrm>
        <a:off x="6455877" y="20370"/>
        <a:ext cx="2830251" cy="861659"/>
      </dsp:txXfrm>
    </dsp:sp>
    <dsp:sp modelId="{2052D6CB-7FA1-794F-BE5B-7AF33F07D7C2}">
      <dsp:nvSpPr>
        <dsp:cNvPr id="0" name=""/>
        <dsp:cNvSpPr/>
      </dsp:nvSpPr>
      <dsp:spPr>
        <a:xfrm>
          <a:off x="6455877" y="882030"/>
          <a:ext cx="2830251" cy="301950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Promote capacity building on climate change action and advocacy for youth and stakeholders</a:t>
          </a:r>
        </a:p>
      </dsp:txBody>
      <dsp:txXfrm>
        <a:off x="6455877" y="882030"/>
        <a:ext cx="2830251" cy="3019500"/>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D1645DFD-7500-44B1-9E54-1C518D1D1885}"/>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mn-ea"/>
                <a:cs typeface="Arial" pitchFamily="34" charset="0"/>
              </a:defRPr>
            </a:lvl1pPr>
          </a:lstStyle>
          <a:p>
            <a:pPr>
              <a:defRPr/>
            </a:pPr>
            <a:endParaRPr lang="da-DK"/>
          </a:p>
        </p:txBody>
      </p:sp>
      <p:sp>
        <p:nvSpPr>
          <p:cNvPr id="4099" name="Rectangle 3">
            <a:extLst>
              <a:ext uri="{FF2B5EF4-FFF2-40B4-BE49-F238E27FC236}">
                <a16:creationId xmlns:a16="http://schemas.microsoft.com/office/drawing/2014/main" id="{C8854FA3-8E8C-458F-9F1E-F73C1EA7B5F3}"/>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mn-ea"/>
                <a:cs typeface="Arial" pitchFamily="34" charset="0"/>
              </a:defRPr>
            </a:lvl1pPr>
          </a:lstStyle>
          <a:p>
            <a:pPr>
              <a:defRPr/>
            </a:pPr>
            <a:endParaRPr lang="da-DK"/>
          </a:p>
        </p:txBody>
      </p:sp>
      <p:sp>
        <p:nvSpPr>
          <p:cNvPr id="205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101" name="Rectangle 5">
            <a:extLst>
              <a:ext uri="{FF2B5EF4-FFF2-40B4-BE49-F238E27FC236}">
                <a16:creationId xmlns:a16="http://schemas.microsoft.com/office/drawing/2014/main" id="{4FE0D468-4F17-4989-AF63-61F8B5816824}"/>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da-DK" noProof="0"/>
              <a:t>Click to edit Master text styles</a:t>
            </a:r>
          </a:p>
          <a:p>
            <a:pPr lvl="1"/>
            <a:r>
              <a:rPr lang="da-DK" noProof="0"/>
              <a:t>Second level</a:t>
            </a:r>
          </a:p>
          <a:p>
            <a:pPr lvl="2"/>
            <a:r>
              <a:rPr lang="da-DK" noProof="0"/>
              <a:t>Third level</a:t>
            </a:r>
          </a:p>
          <a:p>
            <a:pPr lvl="3"/>
            <a:r>
              <a:rPr lang="da-DK" noProof="0"/>
              <a:t>Fourth level</a:t>
            </a:r>
          </a:p>
          <a:p>
            <a:pPr lvl="4"/>
            <a:r>
              <a:rPr lang="da-DK" noProof="0"/>
              <a:t>Fifth level</a:t>
            </a:r>
          </a:p>
        </p:txBody>
      </p:sp>
      <p:sp>
        <p:nvSpPr>
          <p:cNvPr id="4102" name="Rectangle 6">
            <a:extLst>
              <a:ext uri="{FF2B5EF4-FFF2-40B4-BE49-F238E27FC236}">
                <a16:creationId xmlns:a16="http://schemas.microsoft.com/office/drawing/2014/main" id="{59774A46-E93D-4A78-9925-2A9C33255AC6}"/>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mn-ea"/>
                <a:cs typeface="Arial" pitchFamily="34" charset="0"/>
              </a:defRPr>
            </a:lvl1pPr>
          </a:lstStyle>
          <a:p>
            <a:pPr>
              <a:defRPr/>
            </a:pPr>
            <a:endParaRPr lang="da-DK"/>
          </a:p>
        </p:txBody>
      </p:sp>
      <p:sp>
        <p:nvSpPr>
          <p:cNvPr id="4103" name="Rectangle 7">
            <a:extLst>
              <a:ext uri="{FF2B5EF4-FFF2-40B4-BE49-F238E27FC236}">
                <a16:creationId xmlns:a16="http://schemas.microsoft.com/office/drawing/2014/main" id="{7128AEDB-DD10-4480-B100-5FAB7144FD71}"/>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ea typeface="ＭＳ Ｐゴシック" panose="020B0600070205080204" pitchFamily="34" charset="-128"/>
              </a:defRPr>
            </a:lvl1pPr>
          </a:lstStyle>
          <a:p>
            <a:pPr>
              <a:defRPr/>
            </a:pPr>
            <a:fld id="{F042AE74-CE41-1447-8AB0-48150609FE32}" type="slidenum">
              <a:rPr lang="da-DK" altLang="en-US"/>
              <a:pPr>
                <a:defRPr/>
              </a:pPr>
              <a:t>‹#›</a:t>
            </a:fld>
            <a:endParaRPr lang="da-DK"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Arial" charset="0"/>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Arial" charset="0"/>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Arial" charset="0"/>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Arial" charset="0"/>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youtube.com/watch?v=CQbOlI0YQN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ChangeArrowheads="1" noTextEdit="1"/>
          </p:cNvSpPr>
          <p:nvPr>
            <p:ph type="sldImg"/>
          </p:nvPr>
        </p:nvSpPr>
        <p:spPr>
          <a:ln/>
        </p:spPr>
      </p:sp>
      <p:sp>
        <p:nvSpPr>
          <p:cNvPr id="40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altLang="en-US" b="1">
                <a:latin typeface="Arial" charset="0"/>
                <a:ea typeface="MS PGothic" charset="-128"/>
                <a:cs typeface="Arial" charset="0"/>
              </a:rPr>
              <a:t>[Note: click 'View' </a:t>
            </a:r>
            <a:r>
              <a:rPr lang="da-DK" altLang="en-US" b="1">
                <a:latin typeface="Arial" charset="0"/>
                <a:ea typeface="MS PGothic" charset="-128"/>
                <a:cs typeface="Arial" charset="0"/>
                <a:sym typeface="Wingdings" charset="2"/>
              </a:rPr>
              <a:t> 'Slide Master' </a:t>
            </a:r>
            <a:r>
              <a:rPr lang="da-DK" altLang="en-US" b="1">
                <a:latin typeface="Arial" charset="0"/>
                <a:ea typeface="MS PGothic" charset="-128"/>
                <a:cs typeface="Arial" charset="0"/>
              </a:rPr>
              <a:t>to insert the title of the module in the footnote]</a:t>
            </a:r>
            <a:endParaRPr lang="en-GB" altLang="en-US" b="1">
              <a:latin typeface="Arial" charset="0"/>
              <a:ea typeface="MS PGothic" charset="-128"/>
              <a:cs typeface="Arial" charset="0"/>
            </a:endParaRPr>
          </a:p>
        </p:txBody>
      </p:sp>
      <p:sp>
        <p:nvSpPr>
          <p:cNvPr id="41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Arial" charset="0"/>
              </a:defRPr>
            </a:lvl1pPr>
            <a:lvl2pPr marL="742950" indent="-285750">
              <a:spcBef>
                <a:spcPct val="30000"/>
              </a:spcBef>
              <a:defRPr sz="1200">
                <a:solidFill>
                  <a:schemeClr val="tx1"/>
                </a:solidFill>
                <a:latin typeface="Arial" charset="0"/>
                <a:ea typeface="Arial" charset="0"/>
                <a:cs typeface="Arial" charset="0"/>
              </a:defRPr>
            </a:lvl2pPr>
            <a:lvl3pPr marL="1143000" indent="-228600">
              <a:spcBef>
                <a:spcPct val="30000"/>
              </a:spcBef>
              <a:defRPr sz="1200">
                <a:solidFill>
                  <a:schemeClr val="tx1"/>
                </a:solidFill>
                <a:latin typeface="Arial" charset="0"/>
                <a:ea typeface="Arial" charset="0"/>
                <a:cs typeface="Arial" charset="0"/>
              </a:defRPr>
            </a:lvl3pPr>
            <a:lvl4pPr marL="1600200" indent="-228600">
              <a:spcBef>
                <a:spcPct val="30000"/>
              </a:spcBef>
              <a:defRPr sz="1200">
                <a:solidFill>
                  <a:schemeClr val="tx1"/>
                </a:solidFill>
                <a:latin typeface="Arial" charset="0"/>
                <a:ea typeface="Arial" charset="0"/>
                <a:cs typeface="Arial" charset="0"/>
              </a:defRPr>
            </a:lvl4pPr>
            <a:lvl5pPr marL="2057400" indent="-228600">
              <a:spcBef>
                <a:spcPct val="30000"/>
              </a:spcBef>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pPr>
              <a:spcBef>
                <a:spcPct val="0"/>
              </a:spcBef>
            </a:pPr>
            <a:fld id="{B4E36B48-8490-CE48-838A-EBE7716071B8}" type="slidenum">
              <a:rPr lang="da-DK" altLang="en-US"/>
              <a:pPr>
                <a:spcBef>
                  <a:spcPct val="0"/>
                </a:spcBef>
              </a:pPr>
              <a:t>1</a:t>
            </a:fld>
            <a:endParaRPr lang="da-DK"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None/>
              <a:defRPr/>
            </a:pPr>
            <a:r>
              <a:rPr lang="en-GB" altLang="x-none" sz="1200" u="sng" dirty="0"/>
              <a:t>Photogr</a:t>
            </a:r>
            <a:r>
              <a:rPr lang="en-GB" altLang="x-none" sz="1200" dirty="0"/>
              <a:t>a</a:t>
            </a:r>
            <a:r>
              <a:rPr lang="en-GB" altLang="x-none" sz="1200" u="sng" dirty="0"/>
              <a:t>ph </a:t>
            </a:r>
            <a:r>
              <a:rPr lang="en-GB" sz="1200" u="sng" dirty="0"/>
              <a:t>accreditations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Image youth: Youth Engagement Strategy IFRC: https://www.rcrc-resilience-southeastasia.org/document/ifrc-youth-engagement-strategy/</a:t>
            </a:r>
          </a:p>
          <a:p>
            <a:endParaRPr lang="en-US" dirty="0"/>
          </a:p>
        </p:txBody>
      </p:sp>
      <p:sp>
        <p:nvSpPr>
          <p:cNvPr id="4" name="Slide Number Placeholder 3"/>
          <p:cNvSpPr>
            <a:spLocks noGrp="1"/>
          </p:cNvSpPr>
          <p:nvPr>
            <p:ph type="sldNum" sz="quarter" idx="10"/>
          </p:nvPr>
        </p:nvSpPr>
        <p:spPr/>
        <p:txBody>
          <a:bodyPr/>
          <a:lstStyle/>
          <a:p>
            <a:pPr>
              <a:defRPr/>
            </a:pPr>
            <a:fld id="{F042AE74-CE41-1447-8AB0-48150609FE32}" type="slidenum">
              <a:rPr lang="da-DK" altLang="en-US" smtClean="0"/>
              <a:pPr>
                <a:defRPr/>
              </a:pPr>
              <a:t>12</a:t>
            </a:fld>
            <a:endParaRPr lang="da-DK" altLang="en-US"/>
          </a:p>
        </p:txBody>
      </p:sp>
    </p:spTree>
    <p:extLst>
      <p:ext uri="{BB962C8B-B14F-4D97-AF65-F5344CB8AC3E}">
        <p14:creationId xmlns:p14="http://schemas.microsoft.com/office/powerpoint/2010/main" val="431878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042AE74-CE41-1447-8AB0-48150609FE32}" type="slidenum">
              <a:rPr lang="da-DK" altLang="en-US" smtClean="0"/>
              <a:pPr>
                <a:defRPr/>
              </a:pPr>
              <a:t>13</a:t>
            </a:fld>
            <a:endParaRPr lang="da-DK" altLang="en-US"/>
          </a:p>
        </p:txBody>
      </p:sp>
    </p:spTree>
    <p:extLst>
      <p:ext uri="{BB962C8B-B14F-4D97-AF65-F5344CB8AC3E}">
        <p14:creationId xmlns:p14="http://schemas.microsoft.com/office/powerpoint/2010/main" val="272869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None/>
              <a:defRPr/>
            </a:pPr>
            <a:r>
              <a:rPr lang="en-GB" altLang="x-none" sz="1200" u="sng" dirty="0"/>
              <a:t>Photogr</a:t>
            </a:r>
            <a:r>
              <a:rPr lang="en-GB" altLang="x-none" sz="1200" dirty="0"/>
              <a:t>a</a:t>
            </a:r>
            <a:r>
              <a:rPr lang="en-GB" altLang="x-none" sz="1200" u="sng" dirty="0"/>
              <a:t>ph </a:t>
            </a:r>
            <a:r>
              <a:rPr lang="en-GB" sz="1200" u="sng" dirty="0"/>
              <a:t>accreditations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Image youth: Youth Engagement Strategy IFRC: https://www.rcrc-resilience-southeastasia.org/document/ifrc-youth-engagement-strategy/</a:t>
            </a:r>
          </a:p>
        </p:txBody>
      </p:sp>
      <p:sp>
        <p:nvSpPr>
          <p:cNvPr id="4" name="Slide Number Placeholder 3"/>
          <p:cNvSpPr>
            <a:spLocks noGrp="1"/>
          </p:cNvSpPr>
          <p:nvPr>
            <p:ph type="sldNum" sz="quarter" idx="10"/>
          </p:nvPr>
        </p:nvSpPr>
        <p:spPr/>
        <p:txBody>
          <a:bodyPr/>
          <a:lstStyle/>
          <a:p>
            <a:pPr>
              <a:defRPr/>
            </a:pPr>
            <a:fld id="{F042AE74-CE41-1447-8AB0-48150609FE32}" type="slidenum">
              <a:rPr lang="da-DK" altLang="en-US" smtClean="0"/>
              <a:pPr>
                <a:defRPr/>
              </a:pPr>
              <a:t>14</a:t>
            </a:fld>
            <a:endParaRPr lang="da-DK" altLang="en-US"/>
          </a:p>
        </p:txBody>
      </p:sp>
    </p:spTree>
    <p:extLst>
      <p:ext uri="{BB962C8B-B14F-4D97-AF65-F5344CB8AC3E}">
        <p14:creationId xmlns:p14="http://schemas.microsoft.com/office/powerpoint/2010/main" val="12421157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sz="1200" dirty="0"/>
              <a:t>Adaptation has direct relevance to humanitarian work.</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sz="1200" dirty="0"/>
              <a:t>The ‘IFRC’s Framework for Climate Action Towards 2020’ prioritises addressing climate variability &amp; change as a key component of DRR &amp; resilience strategies.</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sz="1200" dirty="0"/>
              <a:t>The Climate Centre works to help the Red Cross Red Crescent Movement &amp; partners reduce climate change impacts on vulnerable people.</a:t>
            </a:r>
            <a:endParaRPr lang="en-GB" altLang="en-US" sz="1200" b="1" dirty="0"/>
          </a:p>
          <a:p>
            <a:endParaRPr lang="en-US" dirty="0"/>
          </a:p>
        </p:txBody>
      </p:sp>
      <p:sp>
        <p:nvSpPr>
          <p:cNvPr id="4" name="Slide Number Placeholder 3"/>
          <p:cNvSpPr>
            <a:spLocks noGrp="1"/>
          </p:cNvSpPr>
          <p:nvPr>
            <p:ph type="sldNum" sz="quarter" idx="10"/>
          </p:nvPr>
        </p:nvSpPr>
        <p:spPr/>
        <p:txBody>
          <a:bodyPr/>
          <a:lstStyle/>
          <a:p>
            <a:pPr>
              <a:defRPr/>
            </a:pPr>
            <a:fld id="{F042AE74-CE41-1447-8AB0-48150609FE32}" type="slidenum">
              <a:rPr lang="da-DK" altLang="en-US" smtClean="0"/>
              <a:pPr>
                <a:defRPr/>
              </a:pPr>
              <a:t>15</a:t>
            </a:fld>
            <a:endParaRPr lang="da-DK" altLang="en-US"/>
          </a:p>
        </p:txBody>
      </p:sp>
    </p:spTree>
    <p:extLst>
      <p:ext uri="{BB962C8B-B14F-4D97-AF65-F5344CB8AC3E}">
        <p14:creationId xmlns:p14="http://schemas.microsoft.com/office/powerpoint/2010/main" val="156824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a:t>
            </a:r>
            <a:r>
              <a:rPr lang="en-US" baseline="0" dirty="0"/>
              <a:t>r policies the Climate Centre work on youth aligns with: </a:t>
            </a:r>
          </a:p>
          <a:p>
            <a:pPr>
              <a:buFont typeface="Arial" panose="020B0604020202020204" pitchFamily="34" charset="0"/>
              <a:buChar char="•"/>
              <a:defRPr/>
            </a:pPr>
            <a:r>
              <a:rPr lang="en-GB" altLang="en-US" sz="1200" baseline="0" dirty="0"/>
              <a:t> </a:t>
            </a:r>
            <a:r>
              <a:rPr lang="en-GB" altLang="en-US" sz="1200" dirty="0"/>
              <a:t>IFRC Youth Engagement strategy (YES)</a:t>
            </a:r>
          </a:p>
          <a:p>
            <a:pPr>
              <a:buFont typeface="Arial" panose="020B0604020202020204" pitchFamily="34" charset="0"/>
              <a:buChar char="•"/>
              <a:defRPr/>
            </a:pPr>
            <a:r>
              <a:rPr lang="en-GB" altLang="en-US" sz="1200" dirty="0"/>
              <a:t>IFRC Climate 2020 Strategy</a:t>
            </a:r>
          </a:p>
          <a:p>
            <a:pPr>
              <a:buFont typeface="Arial" panose="020B0604020202020204" pitchFamily="34" charset="0"/>
              <a:buChar char="•"/>
              <a:defRPr/>
            </a:pPr>
            <a:r>
              <a:rPr lang="en-GB" altLang="en-US" sz="1200" dirty="0"/>
              <a:t>Partners for Resilience (</a:t>
            </a:r>
            <a:r>
              <a:rPr lang="en-GB" altLang="en-US" sz="1200" dirty="0" err="1"/>
              <a:t>PfR</a:t>
            </a:r>
            <a:r>
              <a:rPr lang="en-GB" altLang="en-US" sz="1200" dirty="0"/>
              <a:t>) strategy</a:t>
            </a:r>
          </a:p>
          <a:p>
            <a:endParaRPr lang="en-US" dirty="0"/>
          </a:p>
        </p:txBody>
      </p:sp>
      <p:sp>
        <p:nvSpPr>
          <p:cNvPr id="4" name="Slide Number Placeholder 3"/>
          <p:cNvSpPr>
            <a:spLocks noGrp="1"/>
          </p:cNvSpPr>
          <p:nvPr>
            <p:ph type="sldNum" sz="quarter" idx="10"/>
          </p:nvPr>
        </p:nvSpPr>
        <p:spPr/>
        <p:txBody>
          <a:bodyPr/>
          <a:lstStyle/>
          <a:p>
            <a:pPr>
              <a:defRPr/>
            </a:pPr>
            <a:fld id="{F042AE74-CE41-1447-8AB0-48150609FE32}" type="slidenum">
              <a:rPr lang="da-DK" altLang="en-US" smtClean="0"/>
              <a:pPr>
                <a:defRPr/>
              </a:pPr>
              <a:t>16</a:t>
            </a:fld>
            <a:endParaRPr lang="da-DK" altLang="en-US"/>
          </a:p>
        </p:txBody>
      </p:sp>
    </p:spTree>
    <p:extLst>
      <p:ext uri="{BB962C8B-B14F-4D97-AF65-F5344CB8AC3E}">
        <p14:creationId xmlns:p14="http://schemas.microsoft.com/office/powerpoint/2010/main" val="1622255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defRPr/>
            </a:pPr>
            <a:r>
              <a:rPr lang="en-GB" altLang="en-US" sz="1200" dirty="0"/>
              <a:t>Global network of RCRC youth offers huge potential to promote inclusive, gender sensitive, youth-led action on climate change</a:t>
            </a:r>
          </a:p>
          <a:p>
            <a:pPr>
              <a:buFont typeface="Arial" panose="020B0604020202020204" pitchFamily="34" charset="0"/>
              <a:buChar char="•"/>
              <a:defRPr/>
            </a:pPr>
            <a:r>
              <a:rPr lang="en-GB" altLang="en-US" sz="1200" b="1" dirty="0"/>
              <a:t>There is real opportunity to effectively &amp; innovatively advance a crucially important youth-climate change agenda across the movement</a:t>
            </a:r>
          </a:p>
          <a:p>
            <a:pPr>
              <a:buFont typeface="Arial" panose="020B0604020202020204" pitchFamily="34" charset="0"/>
              <a:buChar char="•"/>
              <a:defRPr/>
            </a:pPr>
            <a:endParaRPr lang="en-GB" altLang="en-US" sz="1200" dirty="0"/>
          </a:p>
          <a:p>
            <a:pPr>
              <a:buFont typeface="Arial" panose="020B0604020202020204" pitchFamily="34" charset="0"/>
              <a:buChar char="•"/>
              <a:defRPr/>
            </a:pPr>
            <a:r>
              <a:rPr lang="en-GB" altLang="en-US" sz="1200" dirty="0"/>
              <a:t>The Red Cross Red Crescent Movement can strive to act as a model of good practice for wider application</a:t>
            </a:r>
          </a:p>
        </p:txBody>
      </p:sp>
      <p:sp>
        <p:nvSpPr>
          <p:cNvPr id="4" name="Slide Number Placeholder 3"/>
          <p:cNvSpPr>
            <a:spLocks noGrp="1"/>
          </p:cNvSpPr>
          <p:nvPr>
            <p:ph type="sldNum" sz="quarter" idx="10"/>
          </p:nvPr>
        </p:nvSpPr>
        <p:spPr/>
        <p:txBody>
          <a:bodyPr/>
          <a:lstStyle/>
          <a:p>
            <a:pPr>
              <a:defRPr/>
            </a:pPr>
            <a:fld id="{F042AE74-CE41-1447-8AB0-48150609FE32}" type="slidenum">
              <a:rPr lang="da-DK" altLang="en-US" smtClean="0"/>
              <a:pPr>
                <a:defRPr/>
              </a:pPr>
              <a:t>17</a:t>
            </a:fld>
            <a:endParaRPr lang="da-DK" altLang="en-US"/>
          </a:p>
        </p:txBody>
      </p:sp>
    </p:spTree>
    <p:extLst>
      <p:ext uri="{BB962C8B-B14F-4D97-AF65-F5344CB8AC3E}">
        <p14:creationId xmlns:p14="http://schemas.microsoft.com/office/powerpoint/2010/main" val="7870286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For</a:t>
            </a:r>
            <a:r>
              <a:rPr lang="en-US" baseline="0" dirty="0"/>
              <a:t> more information, see the Climate Centre youth policy: SOURCE.</a:t>
            </a:r>
            <a:endParaRPr lang="en-US" dirty="0"/>
          </a:p>
          <a:p>
            <a:pPr marL="0" indent="0" eaLnBrk="1" hangingPunct="1">
              <a:buNone/>
              <a:defRPr/>
            </a:pPr>
            <a:r>
              <a:rPr lang="en-GB" altLang="x-none" sz="1200" u="sng" dirty="0"/>
              <a:t>Photogr</a:t>
            </a:r>
            <a:r>
              <a:rPr lang="en-GB" altLang="x-none" sz="1200" dirty="0"/>
              <a:t>a</a:t>
            </a:r>
            <a:r>
              <a:rPr lang="en-GB" altLang="x-none" sz="1200" u="sng" dirty="0"/>
              <a:t>ph </a:t>
            </a:r>
            <a:r>
              <a:rPr lang="en-GB" sz="1200" u="sng" dirty="0"/>
              <a:t>accreditations </a:t>
            </a:r>
            <a:r>
              <a:rPr lang="en-GB" altLang="x-none" sz="1200" dirty="0"/>
              <a:t>Brigitte Rudram</a:t>
            </a:r>
          </a:p>
          <a:p>
            <a:endParaRPr lang="en-US" dirty="0"/>
          </a:p>
        </p:txBody>
      </p:sp>
      <p:sp>
        <p:nvSpPr>
          <p:cNvPr id="4" name="Slide Number Placeholder 3"/>
          <p:cNvSpPr>
            <a:spLocks noGrp="1"/>
          </p:cNvSpPr>
          <p:nvPr>
            <p:ph type="sldNum" sz="quarter" idx="10"/>
          </p:nvPr>
        </p:nvSpPr>
        <p:spPr/>
        <p:txBody>
          <a:bodyPr/>
          <a:lstStyle/>
          <a:p>
            <a:pPr>
              <a:defRPr/>
            </a:pPr>
            <a:fld id="{F042AE74-CE41-1447-8AB0-48150609FE32}" type="slidenum">
              <a:rPr lang="da-DK" altLang="en-US" smtClean="0"/>
              <a:pPr>
                <a:defRPr/>
              </a:pPr>
              <a:t>18</a:t>
            </a:fld>
            <a:endParaRPr lang="da-DK" altLang="en-US"/>
          </a:p>
        </p:txBody>
      </p:sp>
    </p:spTree>
    <p:extLst>
      <p:ext uri="{BB962C8B-B14F-4D97-AF65-F5344CB8AC3E}">
        <p14:creationId xmlns:p14="http://schemas.microsoft.com/office/powerpoint/2010/main" val="4999706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learn about what you can do </a:t>
            </a:r>
            <a:r>
              <a:rPr lang="mr-IN" dirty="0"/>
              <a:t>–</a:t>
            </a:r>
            <a:r>
              <a:rPr lang="en-US" dirty="0"/>
              <a:t> see:</a:t>
            </a:r>
            <a:r>
              <a:rPr lang="en-US" baseline="0" dirty="0"/>
              <a:t> Let’s Act! </a:t>
            </a:r>
            <a:endParaRPr lang="en-US" dirty="0"/>
          </a:p>
        </p:txBody>
      </p:sp>
      <p:sp>
        <p:nvSpPr>
          <p:cNvPr id="4" name="Slide Number Placeholder 3"/>
          <p:cNvSpPr>
            <a:spLocks noGrp="1"/>
          </p:cNvSpPr>
          <p:nvPr>
            <p:ph type="sldNum" sz="quarter" idx="10"/>
          </p:nvPr>
        </p:nvSpPr>
        <p:spPr/>
        <p:txBody>
          <a:bodyPr/>
          <a:lstStyle/>
          <a:p>
            <a:pPr>
              <a:defRPr/>
            </a:pPr>
            <a:fld id="{F042AE74-CE41-1447-8AB0-48150609FE32}" type="slidenum">
              <a:rPr lang="da-DK" altLang="en-US" smtClean="0"/>
              <a:pPr>
                <a:defRPr/>
              </a:pPr>
              <a:t>19</a:t>
            </a:fld>
            <a:endParaRPr lang="da-DK" altLang="en-US"/>
          </a:p>
        </p:txBody>
      </p:sp>
    </p:spTree>
    <p:extLst>
      <p:ext uri="{BB962C8B-B14F-4D97-AF65-F5344CB8AC3E}">
        <p14:creationId xmlns:p14="http://schemas.microsoft.com/office/powerpoint/2010/main" val="1482570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042AE74-CE41-1447-8AB0-48150609FE32}" type="slidenum">
              <a:rPr lang="da-DK" altLang="en-US" smtClean="0"/>
              <a:pPr>
                <a:defRPr/>
              </a:pPr>
              <a:t>2</a:t>
            </a:fld>
            <a:endParaRPr lang="da-DK" altLang="en-US"/>
          </a:p>
        </p:txBody>
      </p:sp>
    </p:spTree>
    <p:extLst>
      <p:ext uri="{BB962C8B-B14F-4D97-AF65-F5344CB8AC3E}">
        <p14:creationId xmlns:p14="http://schemas.microsoft.com/office/powerpoint/2010/main" val="1034770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2017,</a:t>
            </a:r>
            <a:r>
              <a:rPr lang="en-US" baseline="0" dirty="0"/>
              <a:t> 41% of the global population consisted of “youth”, which is a considerable part of the population. </a:t>
            </a:r>
            <a:endParaRPr lang="en-US" dirty="0"/>
          </a:p>
          <a:p>
            <a:endParaRPr lang="en-US" dirty="0"/>
          </a:p>
          <a:p>
            <a:r>
              <a:rPr lang="en-US" dirty="0"/>
              <a:t>IFRC</a:t>
            </a:r>
            <a:r>
              <a:rPr lang="en-US" baseline="0" dirty="0"/>
              <a:t> definition youth: https://</a:t>
            </a:r>
            <a:r>
              <a:rPr lang="en-US" baseline="0" dirty="0" err="1"/>
              <a:t>media.ifrc.org</a:t>
            </a:r>
            <a:r>
              <a:rPr lang="en-US" baseline="0" dirty="0"/>
              <a:t>/</a:t>
            </a:r>
            <a:r>
              <a:rPr lang="en-US" baseline="0" dirty="0" err="1"/>
              <a:t>ifrc</a:t>
            </a:r>
            <a:r>
              <a:rPr lang="en-US" baseline="0" dirty="0"/>
              <a:t>/document/youth-policy-2/</a:t>
            </a:r>
            <a:endParaRPr lang="en-US" dirty="0"/>
          </a:p>
          <a:p>
            <a:endParaRPr lang="en-US" dirty="0"/>
          </a:p>
          <a:p>
            <a:r>
              <a:rPr lang="en-US" dirty="0"/>
              <a:t>For</a:t>
            </a:r>
            <a:r>
              <a:rPr lang="en-US" baseline="0" dirty="0"/>
              <a:t> calculation 41%, see: https://</a:t>
            </a:r>
            <a:r>
              <a:rPr lang="en-US" baseline="0" dirty="0" err="1"/>
              <a:t>drive.google.com</a:t>
            </a:r>
            <a:r>
              <a:rPr lang="en-US" baseline="0" dirty="0"/>
              <a:t>/drive/u/0/my-drive. Source: https://</a:t>
            </a:r>
            <a:r>
              <a:rPr lang="en-US" baseline="0" dirty="0" err="1"/>
              <a:t>www.populationpyramid.net</a:t>
            </a:r>
            <a:r>
              <a:rPr lang="en-US" baseline="0" dirty="0"/>
              <a:t>/world/2017/</a:t>
            </a:r>
          </a:p>
          <a:p>
            <a:endParaRPr lang="en-US" baseline="0" dirty="0"/>
          </a:p>
          <a:p>
            <a:r>
              <a:rPr lang="en-US" baseline="0" dirty="0"/>
              <a:t>Image youth: Youth Engagement Strategy IFRC: https://</a:t>
            </a:r>
            <a:r>
              <a:rPr lang="en-US" baseline="0" dirty="0" err="1"/>
              <a:t>www.rcrc</a:t>
            </a:r>
            <a:r>
              <a:rPr lang="en-US" baseline="0" dirty="0"/>
              <a:t>-resilience-</a:t>
            </a:r>
            <a:r>
              <a:rPr lang="en-US" baseline="0" dirty="0" err="1"/>
              <a:t>southeastasia.org</a:t>
            </a:r>
            <a:r>
              <a:rPr lang="en-US" baseline="0" dirty="0"/>
              <a:t>/document/</a:t>
            </a:r>
            <a:r>
              <a:rPr lang="en-US" baseline="0" dirty="0" err="1"/>
              <a:t>ifrc</a:t>
            </a:r>
            <a:r>
              <a:rPr lang="en-US" baseline="0" dirty="0"/>
              <a:t>-youth-engagement-strategy/</a:t>
            </a:r>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F042AE74-CE41-1447-8AB0-48150609FE32}" type="slidenum">
              <a:rPr lang="da-DK" altLang="en-US" smtClean="0"/>
              <a:pPr>
                <a:defRPr/>
              </a:pPr>
              <a:t>4</a:t>
            </a:fld>
            <a:endParaRPr lang="da-DK" altLang="en-US"/>
          </a:p>
        </p:txBody>
      </p:sp>
    </p:spTree>
    <p:extLst>
      <p:ext uri="{BB962C8B-B14F-4D97-AF65-F5344CB8AC3E}">
        <p14:creationId xmlns:p14="http://schemas.microsoft.com/office/powerpoint/2010/main" val="586802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9263">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altLang="en-US" dirty="0"/>
              <a:t>The IPCC is the Intergovernmental Panel on Climate Change, the leading international body for the assessment of climate change, established by the United Nations Environment Programme  and the World Meteorological Organization  in 1988. Thousands of scientists worldwide contribute to it and their highly detailed reports are accompanied by a </a:t>
            </a:r>
            <a:r>
              <a:rPr lang="en-GB" altLang="nl-NL" dirty="0"/>
              <a:t>“</a:t>
            </a:r>
            <a:r>
              <a:rPr lang="en-GB" altLang="en-US" dirty="0"/>
              <a:t>Summary for Policymakers</a:t>
            </a:r>
            <a:r>
              <a:rPr lang="en-GB" altLang="nl-NL" dirty="0"/>
              <a:t>”</a:t>
            </a:r>
            <a:r>
              <a:rPr lang="en-GB" altLang="en-US" dirty="0"/>
              <a:t> (SPM), approved line-by-line at  formal UN meetings and endorsed by all governments. The SPM then becomes the agreed scientific basis for international negotiations about climate change and is used for national policy-making on climate by many countries.</a:t>
            </a:r>
          </a:p>
          <a:p>
            <a:pPr defTabSz="449263">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altLang="en-US" dirty="0"/>
          </a:p>
          <a:p>
            <a:pPr defTabSz="449263">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altLang="en-US" dirty="0"/>
              <a:t>The latest full report (2013-14) statements were clear and alarming: climate change is now unequivocal, it is bound to continue at an alarming rate unless substantial measures are taken to reduce greenhouse gas emissions and it already is and will continue to bring the world more extreme weather events.</a:t>
            </a:r>
          </a:p>
          <a:p>
            <a:pPr defTabSz="449263">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altLang="en-US" dirty="0"/>
          </a:p>
          <a:p>
            <a:pPr defTabSz="449263">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altLang="en-US" dirty="0"/>
              <a:t>The vast majority of scientists believe that the average global temperature rise must be limited to 2°C in order to avoid catastrophic climate change. </a:t>
            </a:r>
          </a:p>
          <a:p>
            <a:pPr defTabSz="449263">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altLang="en-US" dirty="0"/>
          </a:p>
          <a:p>
            <a:pPr defTabSz="449263">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altLang="en-US" dirty="0">
                <a:latin typeface="Times New Roman" panose="02020603050405020304" pitchFamily="18" charset="0"/>
              </a:rPr>
              <a:t>Many scientists consider a rise of 2 degrees C is a tipping point for disastrous and irreversible impacts, like the melting of the Arctic sea ice, Greenland ice sheet, and melting of permafrost (which would even trigger methane release, a potent greenhouse gas</a:t>
            </a:r>
            <a:r>
              <a:rPr lang="nl-NL" altLang="en-US" dirty="0">
                <a:latin typeface="Times New Roman" panose="02020603050405020304" pitchFamily="18" charset="0"/>
              </a:rPr>
              <a:t>)</a:t>
            </a:r>
            <a:r>
              <a:rPr lang="en-GB" altLang="en-US" dirty="0">
                <a:latin typeface="Times New Roman" panose="02020603050405020304" pitchFamily="18" charset="0"/>
              </a:rPr>
              <a:t>. </a:t>
            </a:r>
          </a:p>
          <a:p>
            <a:pPr defTabSz="449263">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altLang="en-US" dirty="0">
              <a:latin typeface="Times New Roman" panose="02020603050405020304" pitchFamily="18" charset="0"/>
            </a:endParaRPr>
          </a:p>
          <a:p>
            <a:pPr defTabSz="449263">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altLang="en-US" dirty="0">
                <a:latin typeface="Times New Roman" panose="02020603050405020304" pitchFamily="18" charset="0"/>
              </a:rPr>
              <a:t>Even if greenhouse gasses are reduced substantially world wide, some scientists state we still have a 50% chance of reaching 2 degrees rise. </a:t>
            </a:r>
            <a:endParaRPr lang="nl-NL" altLang="en-US" dirty="0">
              <a:latin typeface="Times New Roman" panose="02020603050405020304" pitchFamily="18" charset="0"/>
            </a:endParaRPr>
          </a:p>
          <a:p>
            <a:pPr defTabSz="449263">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altLang="en-US" dirty="0"/>
          </a:p>
          <a:p>
            <a:pPr defTabSz="449263">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altLang="en-US" dirty="0"/>
              <a:t>The IPCC is currently in its Sixth Assessment cycle, during which it will produce three Special Reports – one on 1.5</a:t>
            </a:r>
            <a:r>
              <a:rPr lang="en-US" dirty="0">
                <a:solidFill>
                  <a:schemeClr val="bg1"/>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ºC</a:t>
            </a:r>
            <a:r>
              <a:rPr lang="en-GB" altLang="en-US" dirty="0"/>
              <a:t> released 2018, one on climate change and oceans and the cryosphere expected Sept 2019, and one on climate change and land in Aug 2019 (desertification, land degradation, sustainable land management, food security, and greenhouse gas fluxes in terrestrial ecosystems), as well as a Methodology Report (guidelines for greenhouse gas inventories) in May 2019.</a:t>
            </a:r>
          </a:p>
          <a:p>
            <a:pPr defTabSz="449263">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altLang="en-US" dirty="0"/>
          </a:p>
          <a:p>
            <a: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ltLang="en-US" dirty="0"/>
              <a:t>The 1.5</a:t>
            </a:r>
            <a:r>
              <a:rPr lang="en-US" altLang="en-US" dirty="0">
                <a:solidFill>
                  <a:srgbClr val="FF0000"/>
                </a:solidFill>
              </a:rPr>
              <a:t>˚C</a:t>
            </a:r>
            <a:r>
              <a:rPr lang="en-US" altLang="en-US" dirty="0"/>
              <a:t> report highlighted:</a:t>
            </a:r>
          </a:p>
          <a:p>
            <a:pPr defTabSz="449263">
              <a:spcBef>
                <a:spcPct val="0"/>
              </a:spcBef>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ltLang="en-US" dirty="0"/>
              <a:t>Despite the global community</a:t>
            </a:r>
            <a:r>
              <a:rPr lang="ja-JP" altLang="en-US" dirty="0"/>
              <a:t>’</a:t>
            </a:r>
            <a:r>
              <a:rPr lang="en-US" altLang="ja-JP" dirty="0"/>
              <a:t>s best intentions to keep global warming below a 2°C increase above pre-industrial climate, higher levels of warming are increasingly likely. </a:t>
            </a:r>
          </a:p>
          <a:p>
            <a:pPr defTabSz="449263">
              <a:spcBef>
                <a:spcPct val="0"/>
              </a:spcBef>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ltLang="ja-JP" dirty="0"/>
              <a:t>Scientists agree that countries</a:t>
            </a:r>
            <a:r>
              <a:rPr lang="ja-JP" altLang="en-US" dirty="0"/>
              <a:t>’</a:t>
            </a:r>
            <a:r>
              <a:rPr lang="en-US" altLang="ja-JP" dirty="0"/>
              <a:t> current United Nations Framework Convention on Climate Change emission pledges and commitments would most likely result in 3.5 to 4°C warming. And the longer those pledges remain unmet, the more likely a 4°C world becomes.</a:t>
            </a:r>
            <a:endParaRPr lang="en-GB" altLang="ja-JP" dirty="0"/>
          </a:p>
          <a:p>
            <a:pPr defTabSz="449263">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altLang="en-US" dirty="0"/>
          </a:p>
          <a:p>
            <a:pPr defTabSz="449263">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altLang="en-US" dirty="0"/>
              <a:t>The full Sixth Assessment Report will be ready by April 2022 for the first UNFCCC "global stocktake" to take place in 2023; Climate Centre scientists will be among the </a:t>
            </a:r>
            <a:r>
              <a:rPr lang="en-GB" altLang="en-US" dirty="0" err="1"/>
              <a:t>coauthors</a:t>
            </a:r>
            <a:r>
              <a:rPr lang="en-GB" altLang="en-US" dirty="0"/>
              <a:t>. </a:t>
            </a:r>
          </a:p>
          <a:p>
            <a:pPr defTabSz="449263">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altLang="en-US" dirty="0"/>
          </a:p>
          <a:p>
            <a:pPr defTabSz="449263">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altLang="en-US" dirty="0"/>
              <a:t>Find:</a:t>
            </a:r>
          </a:p>
          <a:p>
            <a:pPr marL="171450" indent="-171450" defTabSz="449263">
              <a:spcBef>
                <a:spcPts val="45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altLang="en-US" dirty="0"/>
              <a:t>the full AR5 report – and shorter summaries especially for the Red Cross Red Crescent – on </a:t>
            </a:r>
            <a:r>
              <a:rPr lang="en-GB" altLang="en-US" dirty="0" err="1"/>
              <a:t>www.climatecentre.org</a:t>
            </a:r>
            <a:r>
              <a:rPr lang="en-GB" altLang="en-US" dirty="0"/>
              <a:t>/AR5 </a:t>
            </a:r>
          </a:p>
          <a:p>
            <a:pPr marL="171450" indent="-171450" defTabSz="449263">
              <a:spcBef>
                <a:spcPts val="45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altLang="en-US" dirty="0"/>
              <a:t>further background on the IPCC at </a:t>
            </a:r>
            <a:r>
              <a:rPr lang="en-GB" altLang="en-US" dirty="0" err="1"/>
              <a:t>www.ipcc.ch</a:t>
            </a:r>
            <a:r>
              <a:rPr lang="en-GB" altLang="en-US" dirty="0"/>
              <a:t> or www.climatechange2013.org</a:t>
            </a:r>
          </a:p>
          <a:p>
            <a:pPr defTabSz="449263">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altLang="en-US" dirty="0"/>
          </a:p>
          <a:p>
            <a:pPr defTabSz="449263">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altLang="en-US" b="1" dirty="0"/>
              <a:t>Facilitator tip</a:t>
            </a:r>
            <a:r>
              <a:rPr lang="en-GB" altLang="en-US" dirty="0"/>
              <a:t>: consider running the 2:30 minute movie clip: </a:t>
            </a:r>
            <a:r>
              <a:rPr lang="en-GB" altLang="nl-NL" dirty="0"/>
              <a:t>“</a:t>
            </a:r>
            <a:r>
              <a:rPr lang="en-US" altLang="ja-JP" i="1" dirty="0"/>
              <a:t>World Could Be 4 Degrees Hotter By End of This Century</a:t>
            </a:r>
            <a:r>
              <a:rPr lang="ja-JP" altLang="en-US" i="1" dirty="0"/>
              <a:t>”</a:t>
            </a:r>
            <a:r>
              <a:rPr lang="en-US" altLang="ja-JP" i="1" dirty="0"/>
              <a:t> available at </a:t>
            </a:r>
            <a:r>
              <a:rPr lang="da-DK" altLang="ja-JP" i="1" dirty="0">
                <a:hlinkClick r:id="rId3"/>
              </a:rPr>
              <a:t>http://www.youtube.com/watch?v=CQbOlI0YQNs</a:t>
            </a:r>
            <a:r>
              <a:rPr lang="da-DK" altLang="ja-JP" dirty="0"/>
              <a:t> </a:t>
            </a:r>
          </a:p>
          <a:p>
            <a:endParaRPr lang="en-US" dirty="0"/>
          </a:p>
          <a:p>
            <a:pPr marL="0" indent="0" eaLnBrk="1" hangingPunct="1">
              <a:buNone/>
              <a:defRPr/>
            </a:pPr>
            <a:r>
              <a:rPr lang="en-GB" altLang="x-none" sz="1200" u="sng" dirty="0"/>
              <a:t>Photogr</a:t>
            </a:r>
            <a:r>
              <a:rPr lang="en-GB" altLang="x-none" sz="1200" dirty="0"/>
              <a:t>a</a:t>
            </a:r>
            <a:r>
              <a:rPr lang="en-GB" altLang="x-none" sz="1200" u="sng" dirty="0"/>
              <a:t>ph </a:t>
            </a:r>
            <a:r>
              <a:rPr lang="en-GB" sz="1200" u="sng" dirty="0"/>
              <a:t>accreditations</a:t>
            </a:r>
          </a:p>
          <a:p>
            <a:r>
              <a:rPr lang="en-US" dirty="0"/>
              <a:t>Image: </a:t>
            </a:r>
            <a:r>
              <a:rPr lang="en-US" sz="1200" b="0" i="0" u="none" strike="noStrike" kern="1200" dirty="0">
                <a:solidFill>
                  <a:schemeClr val="tx1"/>
                </a:solidFill>
                <a:effectLst/>
                <a:latin typeface="Arial" pitchFamily="34" charset="0"/>
                <a:ea typeface="MS PGothic" panose="020B0600070205080204" pitchFamily="34" charset="-128"/>
                <a:cs typeface="Arial" pitchFamily="34" charset="0"/>
              </a:rPr>
              <a:t>Protesters at the United Nations University in Tokyo. Photograph: Damon Coulter/</a:t>
            </a:r>
            <a:r>
              <a:rPr lang="en-US" sz="1200" b="0" i="0" u="none" strike="noStrike" kern="1200" dirty="0" err="1">
                <a:solidFill>
                  <a:schemeClr val="tx1"/>
                </a:solidFill>
                <a:effectLst/>
                <a:latin typeface="Arial" pitchFamily="34" charset="0"/>
                <a:ea typeface="MS PGothic" panose="020B0600070205080204" pitchFamily="34" charset="-128"/>
                <a:cs typeface="Arial" pitchFamily="34" charset="0"/>
              </a:rPr>
              <a:t>Barcroft</a:t>
            </a:r>
            <a:r>
              <a:rPr lang="en-US" sz="1200" b="0" i="0" u="none" strike="noStrike" kern="1200" dirty="0">
                <a:solidFill>
                  <a:schemeClr val="tx1"/>
                </a:solidFill>
                <a:effectLst/>
                <a:latin typeface="Arial" pitchFamily="34" charset="0"/>
                <a:ea typeface="MS PGothic" panose="020B0600070205080204" pitchFamily="34" charset="-128"/>
                <a:cs typeface="Arial" pitchFamily="34" charset="0"/>
              </a:rPr>
              <a:t> Images</a:t>
            </a:r>
            <a:endParaRPr lang="en-US" dirty="0"/>
          </a:p>
        </p:txBody>
      </p:sp>
      <p:sp>
        <p:nvSpPr>
          <p:cNvPr id="4" name="Slide Number Placeholder 3"/>
          <p:cNvSpPr>
            <a:spLocks noGrp="1"/>
          </p:cNvSpPr>
          <p:nvPr>
            <p:ph type="sldNum" sz="quarter" idx="10"/>
          </p:nvPr>
        </p:nvSpPr>
        <p:spPr/>
        <p:txBody>
          <a:bodyPr/>
          <a:lstStyle/>
          <a:p>
            <a:pPr>
              <a:defRPr/>
            </a:pPr>
            <a:fld id="{F042AE74-CE41-1447-8AB0-48150609FE32}" type="slidenum">
              <a:rPr lang="da-DK" altLang="en-US" smtClean="0"/>
              <a:pPr>
                <a:defRPr/>
              </a:pPr>
              <a:t>5</a:t>
            </a:fld>
            <a:endParaRPr lang="da-DK" altLang="en-US"/>
          </a:p>
        </p:txBody>
      </p:sp>
    </p:spTree>
    <p:extLst>
      <p:ext uri="{BB962C8B-B14F-4D97-AF65-F5344CB8AC3E}">
        <p14:creationId xmlns:p14="http://schemas.microsoft.com/office/powerpoint/2010/main" val="370004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Arial" pitchFamily="34" charset="0"/>
                <a:ea typeface="MS PGothic" panose="020B0600070205080204" pitchFamily="34" charset="-128"/>
                <a:cs typeface="Arial" pitchFamily="34" charset="0"/>
              </a:rPr>
              <a:t>With the largest youth population in history, there is an unprecedented opportunity for young people to take an active role in shaping our future. The #</a:t>
            </a:r>
            <a:r>
              <a:rPr lang="en-US" sz="1200" b="0" i="0" u="none" strike="noStrike" kern="1200" dirty="0" err="1">
                <a:solidFill>
                  <a:schemeClr val="tx1"/>
                </a:solidFill>
                <a:effectLst/>
                <a:latin typeface="Arial" pitchFamily="34" charset="0"/>
                <a:ea typeface="MS PGothic" panose="020B0600070205080204" pitchFamily="34" charset="-128"/>
                <a:cs typeface="Arial" pitchFamily="34" charset="0"/>
              </a:rPr>
              <a:t>ShapersSurvey</a:t>
            </a:r>
            <a:r>
              <a:rPr lang="en-US" sz="1200" b="0" i="0" u="none" strike="noStrike" kern="1200" dirty="0">
                <a:solidFill>
                  <a:schemeClr val="tx1"/>
                </a:solidFill>
                <a:effectLst/>
                <a:latin typeface="Arial" pitchFamily="34" charset="0"/>
                <a:ea typeface="MS PGothic" panose="020B0600070205080204" pitchFamily="34" charset="-128"/>
                <a:cs typeface="Arial" pitchFamily="34" charset="0"/>
              </a:rPr>
              <a:t> was designed to highlight youth perceptions on the state of the world and action-oriented recommendations in five areas: Global Outlook, Governance, Values, Technology, and the Workplace.</a:t>
            </a:r>
          </a:p>
          <a:p>
            <a:endParaRPr lang="en-US" sz="1200" b="0" i="0" u="none" strike="noStrike" kern="1200" dirty="0">
              <a:solidFill>
                <a:schemeClr val="tx1"/>
              </a:solidFill>
              <a:effectLst/>
              <a:latin typeface="Arial" pitchFamily="34" charset="0"/>
              <a:ea typeface="MS PGothic" panose="020B0600070205080204" pitchFamily="34" charset="-128"/>
              <a:cs typeface="Arial" pitchFamily="34" charset="0"/>
            </a:endParaRPr>
          </a:p>
          <a:p>
            <a:r>
              <a:rPr lang="en-US" sz="1200" b="0" i="0" u="none" strike="noStrike" kern="1200" dirty="0">
                <a:solidFill>
                  <a:schemeClr val="tx1"/>
                </a:solidFill>
                <a:effectLst/>
                <a:latin typeface="Arial" pitchFamily="34" charset="0"/>
                <a:ea typeface="MS PGothic" panose="020B0600070205080204" pitchFamily="34" charset="-128"/>
                <a:cs typeface="Arial" pitchFamily="34" charset="0"/>
              </a:rPr>
              <a:t>Survey: 31,495</a:t>
            </a:r>
            <a:r>
              <a:rPr lang="en-US" sz="1200" b="0" i="0" u="none" strike="noStrike" kern="1200" baseline="0" dirty="0">
                <a:solidFill>
                  <a:schemeClr val="tx1"/>
                </a:solidFill>
                <a:effectLst/>
                <a:latin typeface="Arial" pitchFamily="34" charset="0"/>
                <a:ea typeface="MS PGothic" panose="020B0600070205080204" pitchFamily="34" charset="-128"/>
                <a:cs typeface="Arial" pitchFamily="34" charset="0"/>
              </a:rPr>
              <a:t> respondents from186 countries.</a:t>
            </a:r>
            <a:endParaRPr lang="en-US" sz="1200" b="0" i="0" u="none" strike="noStrike" kern="1200" dirty="0">
              <a:solidFill>
                <a:schemeClr val="tx1"/>
              </a:solidFill>
              <a:effectLst/>
              <a:latin typeface="Arial" pitchFamily="34" charset="0"/>
              <a:ea typeface="MS PGothic" panose="020B0600070205080204" pitchFamily="34" charset="-128"/>
              <a:cs typeface="Arial" pitchFamily="34" charset="0"/>
            </a:endParaRPr>
          </a:p>
          <a:p>
            <a:endParaRPr lang="en-US" sz="1200" b="0" i="0" u="none" strike="noStrike" kern="1200" dirty="0">
              <a:solidFill>
                <a:schemeClr val="tx1"/>
              </a:solidFill>
              <a:effectLst/>
              <a:latin typeface="Arial" pitchFamily="34" charset="0"/>
              <a:ea typeface="MS PGothic" panose="020B0600070205080204" pitchFamily="34" charset="-128"/>
              <a:cs typeface="Arial" pitchFamily="34" charset="0"/>
            </a:endParaRPr>
          </a:p>
          <a:p>
            <a:r>
              <a:rPr lang="en-US" dirty="0"/>
              <a:t>http://www.shaperssurvey2017.org</a:t>
            </a:r>
          </a:p>
        </p:txBody>
      </p:sp>
      <p:sp>
        <p:nvSpPr>
          <p:cNvPr id="4" name="Slide Number Placeholder 3"/>
          <p:cNvSpPr>
            <a:spLocks noGrp="1"/>
          </p:cNvSpPr>
          <p:nvPr>
            <p:ph type="sldNum" sz="quarter" idx="10"/>
          </p:nvPr>
        </p:nvSpPr>
        <p:spPr/>
        <p:txBody>
          <a:bodyPr/>
          <a:lstStyle/>
          <a:p>
            <a:pPr>
              <a:defRPr/>
            </a:pPr>
            <a:fld id="{F042AE74-CE41-1447-8AB0-48150609FE32}" type="slidenum">
              <a:rPr lang="da-DK" altLang="en-US" smtClean="0"/>
              <a:pPr>
                <a:defRPr/>
              </a:pPr>
              <a:t>7</a:t>
            </a:fld>
            <a:endParaRPr lang="da-DK" altLang="en-US"/>
          </a:p>
        </p:txBody>
      </p:sp>
    </p:spTree>
    <p:extLst>
      <p:ext uri="{BB962C8B-B14F-4D97-AF65-F5344CB8AC3E}">
        <p14:creationId xmlns:p14="http://schemas.microsoft.com/office/powerpoint/2010/main" val="463031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defRPr/>
            </a:pPr>
            <a:r>
              <a:rPr lang="en-GB" altLang="en-US" sz="2000" dirty="0"/>
              <a:t>Initially youth were seen as ‘victims’ needing protection</a:t>
            </a:r>
          </a:p>
          <a:p>
            <a:pPr>
              <a:buFont typeface="Arial" panose="020B0604020202020204" pitchFamily="34" charset="0"/>
              <a:buChar char="•"/>
              <a:defRPr/>
            </a:pPr>
            <a:r>
              <a:rPr lang="en-GB" altLang="en-US" sz="2000" b="1" dirty="0">
                <a:solidFill>
                  <a:schemeClr val="accent2"/>
                </a:solidFill>
              </a:rPr>
              <a:t>Today there is growing consensus that youth have a right to be meaningfully engaged &amp; have their voices heard on climate change</a:t>
            </a:r>
          </a:p>
          <a:p>
            <a:pPr>
              <a:buFont typeface="Arial" panose="020B0604020202020204" pitchFamily="34" charset="0"/>
              <a:buChar char="•"/>
              <a:defRPr/>
            </a:pPr>
            <a:r>
              <a:rPr lang="en-GB" altLang="en-US" sz="2000" dirty="0"/>
              <a:t>Aware, involved &amp; empowered youth can be effective agents of change in their communities to advance CCA strategies</a:t>
            </a:r>
          </a:p>
          <a:p>
            <a:pPr>
              <a:buFont typeface="Arial" panose="020B0604020202020204" pitchFamily="34" charset="0"/>
              <a:buChar char="•"/>
              <a:defRPr/>
            </a:pPr>
            <a:r>
              <a:rPr lang="en-GB" altLang="en-US" sz="2000" dirty="0"/>
              <a:t>Yet, many still believe that protecting, not involving, young people on climate change should be the priority </a:t>
            </a:r>
          </a:p>
          <a:p>
            <a:pPr>
              <a:buFont typeface="Arial" panose="020B0604020202020204" pitchFamily="34" charset="0"/>
              <a:buChar char="•"/>
              <a:defRPr/>
            </a:pPr>
            <a:r>
              <a:rPr lang="en-GB" altLang="en-US" sz="2000" dirty="0"/>
              <a:t>We argue protecting and enabling intersect:</a:t>
            </a:r>
            <a:r>
              <a:rPr lang="en-GB" altLang="en-US" sz="2000" baseline="0" dirty="0"/>
              <a:t> </a:t>
            </a:r>
            <a:r>
              <a:rPr lang="en-GB" altLang="en-US" sz="1700" dirty="0"/>
              <a:t>Evidence shows empowering young people to act through meaningful roles against harmful situations creates psychological protection through feeling more in control, hopeful and resilient</a:t>
            </a:r>
          </a:p>
          <a:p>
            <a:endParaRPr lang="en-US" dirty="0"/>
          </a:p>
        </p:txBody>
      </p:sp>
      <p:sp>
        <p:nvSpPr>
          <p:cNvPr id="4" name="Slide Number Placeholder 3"/>
          <p:cNvSpPr>
            <a:spLocks noGrp="1"/>
          </p:cNvSpPr>
          <p:nvPr>
            <p:ph type="sldNum" sz="quarter" idx="10"/>
          </p:nvPr>
        </p:nvSpPr>
        <p:spPr/>
        <p:txBody>
          <a:bodyPr/>
          <a:lstStyle/>
          <a:p>
            <a:pPr>
              <a:defRPr/>
            </a:pPr>
            <a:fld id="{F042AE74-CE41-1447-8AB0-48150609FE32}" type="slidenum">
              <a:rPr lang="da-DK" altLang="en-US" smtClean="0"/>
              <a:pPr>
                <a:defRPr/>
              </a:pPr>
              <a:t>8</a:t>
            </a:fld>
            <a:endParaRPr lang="da-DK" altLang="en-US"/>
          </a:p>
        </p:txBody>
      </p:sp>
    </p:spTree>
    <p:extLst>
      <p:ext uri="{BB962C8B-B14F-4D97-AF65-F5344CB8AC3E}">
        <p14:creationId xmlns:p14="http://schemas.microsoft.com/office/powerpoint/2010/main" val="246262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olidFill>
                  <a:srgbClr val="FF0000"/>
                </a:solidFill>
              </a:rPr>
              <a:t>Un.org</a:t>
            </a:r>
            <a:r>
              <a:rPr lang="en-US" dirty="0">
                <a:solidFill>
                  <a:srgbClr val="FF0000"/>
                </a:solidFill>
              </a:rPr>
              <a:t>/</a:t>
            </a:r>
            <a:r>
              <a:rPr lang="en-US" dirty="0" err="1">
                <a:solidFill>
                  <a:srgbClr val="FF0000"/>
                </a:solidFill>
              </a:rPr>
              <a:t>youthenvoy</a:t>
            </a:r>
            <a:r>
              <a:rPr lang="en-US" dirty="0">
                <a:solidFill>
                  <a:srgbClr val="FF0000"/>
                </a:solidFill>
              </a:rPr>
              <a:t>/environment-climate-change/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Demands from</a:t>
            </a:r>
            <a:r>
              <a:rPr lang="en-US" baseline="0" dirty="0">
                <a:solidFill>
                  <a:srgbClr val="FF0000"/>
                </a:solidFill>
              </a:rPr>
              <a:t> the students included: </a:t>
            </a:r>
          </a:p>
          <a:p>
            <a:pPr marL="171450" indent="-171450">
              <a:buFont typeface="Arial" charset="0"/>
              <a:buChar char="•"/>
            </a:pPr>
            <a:r>
              <a:rPr lang="en-US" sz="1200" b="0" i="0" u="none" strike="noStrike" kern="1200" dirty="0">
                <a:solidFill>
                  <a:schemeClr val="tx1"/>
                </a:solidFill>
                <a:effectLst/>
                <a:latin typeface="Arial" pitchFamily="34" charset="0"/>
                <a:ea typeface="MS PGothic" panose="020B0600070205080204" pitchFamily="34" charset="-128"/>
                <a:cs typeface="Arial" pitchFamily="34" charset="0"/>
              </a:rPr>
              <a:t>The</a:t>
            </a:r>
            <a:r>
              <a:rPr lang="en-US" sz="1200" b="0" i="0" u="none" strike="noStrike" kern="1200" baseline="0" dirty="0">
                <a:solidFill>
                  <a:schemeClr val="tx1"/>
                </a:solidFill>
                <a:effectLst/>
                <a:latin typeface="Arial" pitchFamily="34" charset="0"/>
                <a:ea typeface="MS PGothic" panose="020B0600070205080204" pitchFamily="34" charset="-128"/>
                <a:cs typeface="Arial" pitchFamily="34" charset="0"/>
              </a:rPr>
              <a:t> need to d</a:t>
            </a:r>
            <a:r>
              <a:rPr lang="en-US" sz="1200" b="0" i="0" u="none" strike="noStrike" kern="1200" dirty="0">
                <a:solidFill>
                  <a:schemeClr val="tx1"/>
                </a:solidFill>
                <a:effectLst/>
                <a:latin typeface="Arial" pitchFamily="34" charset="0"/>
                <a:ea typeface="MS PGothic" panose="020B0600070205080204" pitchFamily="34" charset="-128"/>
                <a:cs typeface="Arial" pitchFamily="34" charset="0"/>
              </a:rPr>
              <a:t>eclare a climate emergency and </a:t>
            </a:r>
            <a:r>
              <a:rPr lang="en-US" sz="1200" b="0" i="0" u="none" strike="noStrike" kern="1200" dirty="0" err="1">
                <a:solidFill>
                  <a:schemeClr val="tx1"/>
                </a:solidFill>
                <a:effectLst/>
                <a:latin typeface="Arial" pitchFamily="34" charset="0"/>
                <a:ea typeface="MS PGothic" panose="020B0600070205080204" pitchFamily="34" charset="-128"/>
                <a:cs typeface="Arial" pitchFamily="34" charset="0"/>
              </a:rPr>
              <a:t>prioritise</a:t>
            </a:r>
            <a:r>
              <a:rPr lang="en-US" sz="1200" b="0" i="0" u="none" strike="noStrike" kern="1200" dirty="0">
                <a:solidFill>
                  <a:schemeClr val="tx1"/>
                </a:solidFill>
                <a:effectLst/>
                <a:latin typeface="Arial" pitchFamily="34" charset="0"/>
                <a:ea typeface="MS PGothic" panose="020B0600070205080204" pitchFamily="34" charset="-128"/>
                <a:cs typeface="Arial" pitchFamily="34" charset="0"/>
              </a:rPr>
              <a:t> environmental reform</a:t>
            </a:r>
          </a:p>
          <a:p>
            <a:pPr marL="171450" indent="-171450">
              <a:buFont typeface="Arial" charset="0"/>
              <a:buChar char="•"/>
            </a:pPr>
            <a:r>
              <a:rPr lang="en-US" sz="1200" b="0" i="0" u="none" strike="noStrike" kern="1200" dirty="0">
                <a:solidFill>
                  <a:schemeClr val="tx1"/>
                </a:solidFill>
                <a:effectLst/>
                <a:latin typeface="Arial" pitchFamily="34" charset="0"/>
                <a:ea typeface="MS PGothic" panose="020B0600070205080204" pitchFamily="34" charset="-128"/>
                <a:cs typeface="Arial" pitchFamily="34" charset="0"/>
              </a:rPr>
              <a:t>Teach climate change in schools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r>
              <a:rPr lang="en-GB" dirty="0"/>
              <a:t>Whether related to the</a:t>
            </a:r>
            <a:r>
              <a:rPr lang="en-GB" baseline="0" dirty="0"/>
              <a:t> protests or not, b</a:t>
            </a:r>
            <a:r>
              <a:rPr lang="en-GB" dirty="0"/>
              <a:t>y</a:t>
            </a:r>
            <a:r>
              <a:rPr lang="en-GB" baseline="0" dirty="0"/>
              <a:t> May 2019, both the UK and Ireland did declare a “climate emergency”. Ambitious targets were set to reduce greenhouse gas emissions. </a:t>
            </a:r>
          </a:p>
          <a:p>
            <a:endParaRPr lang="en-GB" baseline="0" dirty="0"/>
          </a:p>
          <a:p>
            <a:r>
              <a:rPr lang="en-GB" baseline="0" dirty="0"/>
              <a:t>There is enormous potential for youth to engage in climate action beyond mitigation (reducing greenhouse gas emissions) and focus on adaptation (addressing the consequences of a changing climate). </a:t>
            </a:r>
          </a:p>
        </p:txBody>
      </p:sp>
      <p:sp>
        <p:nvSpPr>
          <p:cNvPr id="4" name="Slide Number Placeholder 3"/>
          <p:cNvSpPr>
            <a:spLocks noGrp="1"/>
          </p:cNvSpPr>
          <p:nvPr>
            <p:ph type="sldNum" sz="quarter" idx="5"/>
          </p:nvPr>
        </p:nvSpPr>
        <p:spPr/>
        <p:txBody>
          <a:bodyPr/>
          <a:lstStyle/>
          <a:p>
            <a:fld id="{961EB2A1-E716-4413-9838-2086C06B49E0}" type="slidenum">
              <a:rPr lang="en-GB" smtClean="0"/>
              <a:t>9</a:t>
            </a:fld>
            <a:endParaRPr lang="en-GB"/>
          </a:p>
        </p:txBody>
      </p:sp>
    </p:spTree>
    <p:extLst>
      <p:ext uri="{BB962C8B-B14F-4D97-AF65-F5344CB8AC3E}">
        <p14:creationId xmlns:p14="http://schemas.microsoft.com/office/powerpoint/2010/main" val="1879038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ChangeArrowheads="1" noTextEdit="1"/>
          </p:cNvSpPr>
          <p:nvPr>
            <p:ph type="sldImg"/>
          </p:nvPr>
        </p:nvSpPr>
        <p:spPr>
          <a:ln/>
        </p:spPr>
      </p:sp>
      <p:sp>
        <p:nvSpPr>
          <p:cNvPr id="24578"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GB" altLang="en-US" sz="1200" dirty="0"/>
              <a:t>Meaningful youth engagement can be a vehicle for transformation </a:t>
            </a:r>
            <a:endParaRPr lang="en-GB" altLang="en-US" sz="1200" b="1" dirty="0">
              <a:solidFill>
                <a:schemeClr val="accent2"/>
              </a:solidFill>
            </a:endParaRPr>
          </a:p>
          <a:p>
            <a:r>
              <a:rPr lang="en-GB" altLang="en-US" sz="1200" dirty="0"/>
              <a:t>Inspiring youth-led action today, engages youth to advance collaborative climate change action going forward as tomorrows leaders </a:t>
            </a:r>
          </a:p>
          <a:p>
            <a:endParaRPr lang="en-GB" altLang="en-US" sz="1200" dirty="0"/>
          </a:p>
          <a:p>
            <a:r>
              <a:rPr lang="en-GB" altLang="en-US" sz="1200" dirty="0"/>
              <a:t>Climate change is an interdisciplinary, multifaceted challenge</a:t>
            </a:r>
          </a:p>
          <a:p>
            <a:r>
              <a:rPr lang="en-GB" altLang="en-US" sz="1200" dirty="0"/>
              <a:t>Encouraging collaboration across entities can be difficult</a:t>
            </a:r>
          </a:p>
          <a:p>
            <a:r>
              <a:rPr lang="en-GB" altLang="en-US" sz="1200" b="1" dirty="0">
                <a:solidFill>
                  <a:schemeClr val="accent2"/>
                </a:solidFill>
              </a:rPr>
              <a:t>By engaging youth in an inclusive, gender-sensitive manner at local, national &amp; international levels, we invest early in opening </a:t>
            </a:r>
            <a:r>
              <a:rPr lang="en-GB" altLang="en-US" sz="1200" b="1" dirty="0" err="1">
                <a:solidFill>
                  <a:schemeClr val="accent2"/>
                </a:solidFill>
              </a:rPr>
              <a:t>mindsets</a:t>
            </a:r>
            <a:r>
              <a:rPr lang="en-GB" altLang="en-US" sz="1200" b="1" dirty="0">
                <a:solidFill>
                  <a:schemeClr val="accent2"/>
                </a:solidFill>
              </a:rPr>
              <a:t>, dialogues &amp; platforms to reduce cross-sectoral barriers</a:t>
            </a:r>
          </a:p>
          <a:p>
            <a:endParaRPr lang="en-GB" altLang="en-US" sz="1200" b="1" dirty="0">
              <a:solidFill>
                <a:schemeClr val="accent2"/>
              </a:solidFill>
            </a:endParaRPr>
          </a:p>
          <a:p>
            <a:pPr marL="0" indent="0" eaLnBrk="1" hangingPunct="1">
              <a:buNone/>
              <a:defRPr/>
            </a:pPr>
            <a:r>
              <a:rPr lang="en-GB" altLang="x-none" sz="1200" u="sng" dirty="0"/>
              <a:t>Photogr</a:t>
            </a:r>
            <a:r>
              <a:rPr lang="en-GB" altLang="x-none" sz="1200" dirty="0"/>
              <a:t>a</a:t>
            </a:r>
            <a:r>
              <a:rPr lang="en-GB" altLang="x-none" sz="1200" u="sng" dirty="0"/>
              <a:t>ph </a:t>
            </a:r>
            <a:r>
              <a:rPr lang="en-GB" sz="1200" u="sng" dirty="0"/>
              <a:t>accreditations</a:t>
            </a:r>
          </a:p>
          <a:p>
            <a:pPr marL="0" marR="0" indent="0" algn="l" defTabSz="914400" rtl="0" eaLnBrk="0" fontAlgn="base" latinLnBrk="0" hangingPunct="0">
              <a:lnSpc>
                <a:spcPct val="100000"/>
              </a:lnSpc>
              <a:spcBef>
                <a:spcPct val="30000"/>
              </a:spcBef>
              <a:spcAft>
                <a:spcPct val="0"/>
              </a:spcAft>
              <a:buClrTx/>
              <a:buSzTx/>
              <a:buFontTx/>
              <a:buNone/>
              <a:tabLst/>
              <a:defRPr/>
            </a:pPr>
            <a:r>
              <a:rPr lang="en-GB" altLang="x-none" sz="1200" dirty="0"/>
              <a:t>Image: Guatemalan youth advocate to teachers &amp; health clinic to run a youth-led dengue awareness campaign, due to rising temp linked to increasing the prevalence of mosquitoes (Y-Adapt) )  [Photo: Guatemala RCY]</a:t>
            </a:r>
          </a:p>
          <a:p>
            <a:endParaRPr lang="en-GB" altLang="en-US" sz="1200" b="1" dirty="0">
              <a:solidFill>
                <a:schemeClr val="accent2"/>
              </a:solidFill>
            </a:endParaRPr>
          </a:p>
          <a:p>
            <a:endParaRPr lang="en-GB" altLang="x-none" dirty="0">
              <a:latin typeface="Arial" charset="0"/>
              <a:ea typeface="MS PGothic" charset="-128"/>
              <a:cs typeface="Arial" charset="0"/>
            </a:endParaRPr>
          </a:p>
        </p:txBody>
      </p:sp>
      <p:sp>
        <p:nvSpPr>
          <p:cNvPr id="24579"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fld id="{2DF11994-7A06-1A4D-BC78-0C8CAB1E924E}" type="slidenum">
              <a:rPr lang="da-DK" altLang="en-US"/>
              <a:pPr/>
              <a:t>10</a:t>
            </a:fld>
            <a:endParaRPr lang="da-DK" altLang="en-US"/>
          </a:p>
        </p:txBody>
      </p:sp>
    </p:spTree>
    <p:extLst>
      <p:ext uri="{BB962C8B-B14F-4D97-AF65-F5344CB8AC3E}">
        <p14:creationId xmlns:p14="http://schemas.microsoft.com/office/powerpoint/2010/main" val="794225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None/>
              <a:defRPr/>
            </a:pPr>
            <a:r>
              <a:rPr lang="en-GB" altLang="x-none" sz="1200" u="sng" dirty="0"/>
              <a:t>Photogr</a:t>
            </a:r>
            <a:r>
              <a:rPr lang="en-GB" altLang="x-none" sz="1200" dirty="0"/>
              <a:t>a</a:t>
            </a:r>
            <a:r>
              <a:rPr lang="en-GB" altLang="x-none" sz="1200" u="sng" dirty="0"/>
              <a:t>ph </a:t>
            </a:r>
            <a:r>
              <a:rPr lang="en-GB" sz="1200" u="sng" dirty="0"/>
              <a:t>accreditations</a:t>
            </a:r>
          </a:p>
          <a:p>
            <a:pPr eaLnBrk="1" hangingPunct="1">
              <a:defRPr/>
            </a:pPr>
            <a:r>
              <a:rPr lang="en-GB" altLang="x-none" sz="1200" dirty="0"/>
              <a:t>P </a:t>
            </a:r>
            <a:r>
              <a:rPr lang="en-GB" altLang="x-none" sz="1200" dirty="0" err="1"/>
              <a:t>Casier</a:t>
            </a:r>
            <a:r>
              <a:rPr lang="en-GB" altLang="x-none" sz="1200" dirty="0"/>
              <a:t>, CCAFs</a:t>
            </a:r>
          </a:p>
          <a:p>
            <a:endParaRPr lang="en-US" dirty="0"/>
          </a:p>
        </p:txBody>
      </p:sp>
      <p:sp>
        <p:nvSpPr>
          <p:cNvPr id="4" name="Slide Number Placeholder 3"/>
          <p:cNvSpPr>
            <a:spLocks noGrp="1"/>
          </p:cNvSpPr>
          <p:nvPr>
            <p:ph type="sldNum" sz="quarter" idx="10"/>
          </p:nvPr>
        </p:nvSpPr>
        <p:spPr/>
        <p:txBody>
          <a:bodyPr/>
          <a:lstStyle/>
          <a:p>
            <a:pPr>
              <a:defRPr/>
            </a:pPr>
            <a:fld id="{F042AE74-CE41-1447-8AB0-48150609FE32}" type="slidenum">
              <a:rPr lang="da-DK" altLang="en-US" smtClean="0"/>
              <a:pPr>
                <a:defRPr/>
              </a:pPr>
              <a:t>11</a:t>
            </a:fld>
            <a:endParaRPr lang="da-DK" altLang="en-US"/>
          </a:p>
        </p:txBody>
      </p:sp>
    </p:spTree>
    <p:extLst>
      <p:ext uri="{BB962C8B-B14F-4D97-AF65-F5344CB8AC3E}">
        <p14:creationId xmlns:p14="http://schemas.microsoft.com/office/powerpoint/2010/main" val="1984219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33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1F43D8-887F-4249-AC0F-B4177B92CF29}"/>
              </a:ext>
            </a:extLst>
          </p:cNvPr>
          <p:cNvSpPr>
            <a:spLocks noGrp="1"/>
          </p:cNvSpPr>
          <p:nvPr>
            <p:ph type="title"/>
          </p:nvPr>
        </p:nvSpPr>
        <p:spPr>
          <a:xfrm>
            <a:off x="838200" y="365125"/>
            <a:ext cx="10515600" cy="1325563"/>
          </a:xfrm>
          <a:prstGeom prst="rect">
            <a:avLst/>
          </a:prstGeo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endParaRPr lang="en-GB" dirty="0"/>
          </a:p>
        </p:txBody>
      </p:sp>
      <p:sp>
        <p:nvSpPr>
          <p:cNvPr id="5" name="Text Placeholder 4">
            <a:extLst>
              <a:ext uri="{FF2B5EF4-FFF2-40B4-BE49-F238E27FC236}">
                <a16:creationId xmlns:a16="http://schemas.microsoft.com/office/drawing/2014/main" id="{6A5D960C-43B2-4CA9-B698-B9F4C61869C1}"/>
              </a:ext>
            </a:extLst>
          </p:cNvPr>
          <p:cNvSpPr>
            <a:spLocks noGrp="1"/>
          </p:cNvSpPr>
          <p:nvPr>
            <p:ph type="body" sz="quarter" idx="10"/>
          </p:nvPr>
        </p:nvSpPr>
        <p:spPr>
          <a:xfrm>
            <a:off x="2207568" y="1989138"/>
            <a:ext cx="8713787" cy="2735262"/>
          </a:xfrm>
          <a:prstGeom prst="rect">
            <a:avLst/>
          </a:prstGeom>
        </p:spPr>
        <p:txBody>
          <a:bodyPr/>
          <a:lstStyle>
            <a:lvl1pPr>
              <a:defRPr>
                <a:solidFill>
                  <a:srgbClr val="ED1B40"/>
                </a:solidFill>
                <a:latin typeface="Calibri" panose="020F0502020204030204" pitchFamily="34" charset="0"/>
                <a:cs typeface="Calibri" panose="020F0502020204030204" pitchFamily="34" charset="0"/>
              </a:defRPr>
            </a:lvl1pPr>
            <a:lvl2pPr marL="914400" indent="-457200">
              <a:buFont typeface="Calibri" panose="020F0502020204030204" pitchFamily="34" charset="0"/>
              <a:buChar char="›"/>
              <a:defRPr>
                <a:latin typeface="Calibri" panose="020F0502020204030204" pitchFamily="34" charset="0"/>
                <a:cs typeface="Calibri" panose="020F0502020204030204" pitchFamily="34" charset="0"/>
              </a:defRPr>
            </a:lvl2pPr>
            <a:lvl3pPr marL="1257300" indent="-342900">
              <a:buFont typeface="Calibri" panose="020F0502020204030204" pitchFamily="34" charset="0"/>
              <a:buChar char="-"/>
              <a:defRPr>
                <a:solidFill>
                  <a:srgbClr val="9F9FA3"/>
                </a:solidFill>
                <a:latin typeface="Calibri" panose="020F0502020204030204" pitchFamily="34" charset="0"/>
                <a:cs typeface="Calibri" panose="020F0502020204030204" pitchFamily="34" charset="0"/>
              </a:defRPr>
            </a:lvl3pPr>
            <a:lvl4pPr marL="1714500" indent="-342900">
              <a:buFont typeface="Courier New" panose="02070309020205020404" pitchFamily="49" charset="0"/>
              <a:buChar char="o"/>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42919811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1"/>
            <a:ext cx="2743200" cy="365125"/>
          </a:xfrm>
          <a:prstGeom prst="rect">
            <a:avLst/>
          </a:prstGeom>
        </p:spPr>
        <p:txBody>
          <a:bodyPr/>
          <a:lstStyle>
            <a:lvl1pPr>
              <a:defRPr/>
            </a:lvl1pPr>
          </a:lstStyle>
          <a:p>
            <a:pPr>
              <a:defRPr/>
            </a:pPr>
            <a:fld id="{41F475B4-A220-FD48-B2E5-A8A75F94A302}" type="datetimeFigureOut">
              <a:rPr lang="en-US"/>
              <a:pPr>
                <a:defRPr/>
              </a:pPr>
              <a:t>6/14/2019</a:t>
            </a:fld>
            <a:endParaRPr lang="en-US" dirty="0"/>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lvl1pPr>
              <a:defRPr/>
            </a:lvl1pPr>
          </a:lstStyle>
          <a:p>
            <a:pPr>
              <a:defRPr/>
            </a:pPr>
            <a:fld id="{67C099C2-614E-F043-997A-EAAC9CCAF697}" type="slidenum">
              <a:rPr lang="en-US"/>
              <a:pPr>
                <a:defRPr/>
              </a:pPr>
              <a:t>‹#›</a:t>
            </a:fld>
            <a:endParaRPr lang="en-US" dirty="0"/>
          </a:p>
        </p:txBody>
      </p:sp>
    </p:spTree>
    <p:extLst>
      <p:ext uri="{BB962C8B-B14F-4D97-AF65-F5344CB8AC3E}">
        <p14:creationId xmlns:p14="http://schemas.microsoft.com/office/powerpoint/2010/main" val="8312534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emf"/><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57CA79E-26B1-4F7C-AAF7-4BB8B9242100}"/>
              </a:ext>
            </a:extLst>
          </p:cNvPr>
          <p:cNvSpPr txBox="1"/>
          <p:nvPr/>
        </p:nvSpPr>
        <p:spPr>
          <a:xfrm>
            <a:off x="8688388" y="6511925"/>
            <a:ext cx="3646487" cy="230188"/>
          </a:xfrm>
          <a:prstGeom prst="rect">
            <a:avLst/>
          </a:prstGeom>
          <a:noFill/>
        </p:spPr>
        <p:txBody>
          <a:bodyPr>
            <a:spAutoFit/>
          </a:bodyP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900" dirty="0">
                <a:latin typeface="Calibri" panose="020F0502020204030204" pitchFamily="34" charset="0"/>
                <a:ea typeface="MS Mincho" panose="02020609040205080304" pitchFamily="49" charset="-128"/>
                <a:cs typeface="Calibri" panose="020F0502020204030204" pitchFamily="34" charset="0"/>
              </a:rPr>
              <a:t>Climate Training Kit. Module</a:t>
            </a:r>
            <a:r>
              <a:rPr lang="en-US" sz="900" baseline="0" dirty="0">
                <a:latin typeface="Calibri" panose="020F0502020204030204" pitchFamily="34" charset="0"/>
                <a:ea typeface="MS Mincho" panose="02020609040205080304" pitchFamily="49" charset="-128"/>
                <a:cs typeface="Calibri" panose="020F0502020204030204" pitchFamily="34" charset="0"/>
              </a:rPr>
              <a:t> youth</a:t>
            </a:r>
            <a:r>
              <a:rPr lang="en-US" sz="900" dirty="0">
                <a:latin typeface="Calibri" panose="020F0502020204030204" pitchFamily="34" charset="0"/>
                <a:ea typeface="MS Mincho" panose="02020609040205080304" pitchFamily="49" charset="-128"/>
                <a:cs typeface="Calibri" panose="020F0502020204030204" pitchFamily="34" charset="0"/>
              </a:rPr>
              <a:t>: Let’s ENGAGE</a:t>
            </a:r>
          </a:p>
        </p:txBody>
      </p:sp>
      <p:pic>
        <p:nvPicPr>
          <p:cNvPr id="1027" name="Picture 14" descr="cc_koffer.ai"/>
          <p:cNvPicPr>
            <a:picLocks/>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11747500" y="6515100"/>
            <a:ext cx="379413"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2"/>
          <p:cNvPicPr>
            <a:picLocks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4763" y="6313488"/>
            <a:ext cx="133508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6.tiff"/></Relationships>
</file>

<file path=ppt/slides/_rels/slide14.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30.tif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27.tiff"/><Relationship Id="rId4" Type="http://schemas.openxmlformats.org/officeDocument/2006/relationships/diagramLayout" Target="../diagrams/layout1.xml"/><Relationship Id="rId9"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7.tiff"/></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3.jpeg"/><Relationship Id="rId7" Type="http://schemas.openxmlformats.org/officeDocument/2006/relationships/diagramQuickStyle" Target="../diagrams/quickStyle2.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7.tiff"/><Relationship Id="rId9" Type="http://schemas.microsoft.com/office/2007/relationships/diagramDrawing" Target="../diagrams/drawing2.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hyperlink" Target="https://www.rcrc-resilience-southeastasia.org/document/ifrc-youth-engagement-strategy/"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11.tiff"/><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tiff"/></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8.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Line 3"/>
          <p:cNvSpPr>
            <a:spLocks noChangeShapeType="1"/>
          </p:cNvSpPr>
          <p:nvPr/>
        </p:nvSpPr>
        <p:spPr bwMode="auto">
          <a:xfrm flipV="1">
            <a:off x="809625" y="2781300"/>
            <a:ext cx="7867650" cy="1905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 name="Rectangle 7"/>
          <p:cNvSpPr>
            <a:spLocks noChangeArrowheads="1"/>
          </p:cNvSpPr>
          <p:nvPr/>
        </p:nvSpPr>
        <p:spPr bwMode="auto">
          <a:xfrm>
            <a:off x="777875" y="851541"/>
            <a:ext cx="11414125" cy="192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296" tIns="41148" rIns="82296" bIns="41148">
            <a:spAutoFit/>
          </a:bodyPr>
          <a:lstStyle>
            <a:lvl1pPr defTabSz="822325">
              <a:defRPr>
                <a:solidFill>
                  <a:schemeClr val="tx1"/>
                </a:solidFill>
                <a:latin typeface="Arial" charset="0"/>
                <a:ea typeface="MS PGothic" charset="-128"/>
              </a:defRPr>
            </a:lvl1pPr>
            <a:lvl2pPr marL="742950" indent="-285750" defTabSz="822325">
              <a:defRPr>
                <a:solidFill>
                  <a:schemeClr val="tx1"/>
                </a:solidFill>
                <a:latin typeface="Arial" charset="0"/>
                <a:ea typeface="MS PGothic" charset="-128"/>
              </a:defRPr>
            </a:lvl2pPr>
            <a:lvl3pPr marL="1143000" indent="-228600" defTabSz="822325">
              <a:defRPr>
                <a:solidFill>
                  <a:schemeClr val="tx1"/>
                </a:solidFill>
                <a:latin typeface="Arial" charset="0"/>
                <a:ea typeface="MS PGothic" charset="-128"/>
              </a:defRPr>
            </a:lvl3pPr>
            <a:lvl4pPr marL="1600200" indent="-228600" defTabSz="822325">
              <a:defRPr>
                <a:solidFill>
                  <a:schemeClr val="tx1"/>
                </a:solidFill>
                <a:latin typeface="Arial" charset="0"/>
                <a:ea typeface="MS PGothic" charset="-128"/>
              </a:defRPr>
            </a:lvl4pPr>
            <a:lvl5pPr marL="2057400" indent="-228600" defTabSz="822325">
              <a:defRPr>
                <a:solidFill>
                  <a:schemeClr val="tx1"/>
                </a:solidFill>
                <a:latin typeface="Arial" charset="0"/>
                <a:ea typeface="MS PGothic" charset="-128"/>
              </a:defRPr>
            </a:lvl5pPr>
            <a:lvl6pPr marL="2514600" indent="-228600" defTabSz="822325" eaLnBrk="0" fontAlgn="base" hangingPunct="0">
              <a:spcBef>
                <a:spcPct val="0"/>
              </a:spcBef>
              <a:spcAft>
                <a:spcPct val="0"/>
              </a:spcAft>
              <a:defRPr>
                <a:solidFill>
                  <a:schemeClr val="tx1"/>
                </a:solidFill>
                <a:latin typeface="Arial" charset="0"/>
                <a:ea typeface="MS PGothic" charset="-128"/>
              </a:defRPr>
            </a:lvl6pPr>
            <a:lvl7pPr marL="2971800" indent="-228600" defTabSz="822325" eaLnBrk="0" fontAlgn="base" hangingPunct="0">
              <a:spcBef>
                <a:spcPct val="0"/>
              </a:spcBef>
              <a:spcAft>
                <a:spcPct val="0"/>
              </a:spcAft>
              <a:defRPr>
                <a:solidFill>
                  <a:schemeClr val="tx1"/>
                </a:solidFill>
                <a:latin typeface="Arial" charset="0"/>
                <a:ea typeface="MS PGothic" charset="-128"/>
              </a:defRPr>
            </a:lvl7pPr>
            <a:lvl8pPr marL="3429000" indent="-228600" defTabSz="822325" eaLnBrk="0" fontAlgn="base" hangingPunct="0">
              <a:spcBef>
                <a:spcPct val="0"/>
              </a:spcBef>
              <a:spcAft>
                <a:spcPct val="0"/>
              </a:spcAft>
              <a:defRPr>
                <a:solidFill>
                  <a:schemeClr val="tx1"/>
                </a:solidFill>
                <a:latin typeface="Arial" charset="0"/>
                <a:ea typeface="MS PGothic" charset="-128"/>
              </a:defRPr>
            </a:lvl8pPr>
            <a:lvl9pPr marL="3886200" indent="-228600" defTabSz="822325" eaLnBrk="0" fontAlgn="base" hangingPunct="0">
              <a:spcBef>
                <a:spcPct val="0"/>
              </a:spcBef>
              <a:spcAft>
                <a:spcPct val="0"/>
              </a:spcAft>
              <a:defRPr>
                <a:solidFill>
                  <a:schemeClr val="tx1"/>
                </a:solidFill>
                <a:latin typeface="Arial" charset="0"/>
                <a:ea typeface="MS PGothic" charset="-128"/>
              </a:defRPr>
            </a:lvl9pPr>
          </a:lstStyle>
          <a:p>
            <a:pPr eaLnBrk="1" hangingPunct="1"/>
            <a:r>
              <a:rPr lang="fr-FR" altLang="en-US" sz="4000" b="1" dirty="0" err="1">
                <a:solidFill>
                  <a:schemeClr val="tx2"/>
                </a:solidFill>
                <a:latin typeface="Helvetica" charset="0"/>
              </a:rPr>
              <a:t>Youth</a:t>
            </a:r>
            <a:r>
              <a:rPr lang="fr-FR" altLang="en-US" sz="4000" b="1" dirty="0">
                <a:solidFill>
                  <a:schemeClr val="tx2"/>
                </a:solidFill>
                <a:latin typeface="Helvetica" charset="0"/>
              </a:rPr>
              <a:t> Unit: </a:t>
            </a:r>
            <a:r>
              <a:rPr lang="fr-FR" altLang="en-US" sz="4000" b="1" dirty="0" err="1">
                <a:solidFill>
                  <a:srgbClr val="FF0000"/>
                </a:solidFill>
                <a:latin typeface="Helvetica" charset="0"/>
              </a:rPr>
              <a:t>Let’s</a:t>
            </a:r>
            <a:r>
              <a:rPr lang="fr-FR" altLang="en-US" sz="4000" b="1" dirty="0">
                <a:solidFill>
                  <a:srgbClr val="FF0000"/>
                </a:solidFill>
                <a:latin typeface="Helvetica" charset="0"/>
              </a:rPr>
              <a:t> ENGAGE!</a:t>
            </a:r>
          </a:p>
          <a:p>
            <a:pPr eaLnBrk="1" hangingPunct="1"/>
            <a:r>
              <a:rPr lang="fr-FR" altLang="en-US" sz="4000" b="1" dirty="0" err="1">
                <a:solidFill>
                  <a:schemeClr val="accent6">
                    <a:lumMod val="60000"/>
                    <a:lumOff val="40000"/>
                  </a:schemeClr>
                </a:solidFill>
                <a:latin typeface="Helvetica" charset="0"/>
              </a:rPr>
              <a:t>Why</a:t>
            </a:r>
            <a:r>
              <a:rPr lang="fr-FR" altLang="en-US" sz="4000" b="1" dirty="0">
                <a:solidFill>
                  <a:schemeClr val="accent6">
                    <a:lumMod val="60000"/>
                    <a:lumOff val="40000"/>
                  </a:schemeClr>
                </a:solidFill>
                <a:latin typeface="Helvetica" charset="0"/>
              </a:rPr>
              <a:t> engage </a:t>
            </a:r>
            <a:r>
              <a:rPr lang="fr-FR" altLang="en-US" sz="4000" b="1" dirty="0" err="1">
                <a:solidFill>
                  <a:schemeClr val="accent6">
                    <a:lumMod val="60000"/>
                    <a:lumOff val="40000"/>
                  </a:schemeClr>
                </a:solidFill>
                <a:latin typeface="Helvetica" charset="0"/>
              </a:rPr>
              <a:t>youth</a:t>
            </a:r>
            <a:r>
              <a:rPr lang="fr-FR" altLang="en-US" sz="4000" b="1" dirty="0">
                <a:solidFill>
                  <a:schemeClr val="accent6">
                    <a:lumMod val="60000"/>
                    <a:lumOff val="40000"/>
                  </a:schemeClr>
                </a:solidFill>
                <a:latin typeface="Helvetica" charset="0"/>
              </a:rPr>
              <a:t> on </a:t>
            </a:r>
          </a:p>
          <a:p>
            <a:pPr eaLnBrk="1" hangingPunct="1"/>
            <a:r>
              <a:rPr lang="fr-FR" altLang="en-US" sz="4000" b="1" dirty="0" err="1">
                <a:solidFill>
                  <a:schemeClr val="accent6">
                    <a:lumMod val="60000"/>
                    <a:lumOff val="40000"/>
                  </a:schemeClr>
                </a:solidFill>
                <a:latin typeface="Helvetica" charset="0"/>
              </a:rPr>
              <a:t>climate</a:t>
            </a:r>
            <a:r>
              <a:rPr lang="fr-FR" altLang="en-US" sz="4000" b="1" dirty="0">
                <a:solidFill>
                  <a:schemeClr val="accent6">
                    <a:lumMod val="60000"/>
                    <a:lumOff val="40000"/>
                  </a:schemeClr>
                </a:solidFill>
                <a:latin typeface="Helvetica" charset="0"/>
              </a:rPr>
              <a:t> change? </a:t>
            </a:r>
          </a:p>
        </p:txBody>
      </p:sp>
      <p:pic>
        <p:nvPicPr>
          <p:cNvPr id="3076" name="Picture 1" descr="climate-kit-logo.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809625" y="3429000"/>
            <a:ext cx="2003425"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20136" y="464858"/>
            <a:ext cx="4483870" cy="5928283"/>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Imagen 3"/>
          <p:cNvPicPr>
            <a:picLocks noChangeAspect="1" noChangeArrowheads="1"/>
          </p:cNvPicPr>
          <p:nvPr/>
        </p:nvPicPr>
        <p:blipFill rotWithShape="1">
          <a:blip r:embed="rId3" cstate="screen">
            <a:alphaModFix amt="40000"/>
            <a:extLst>
              <a:ext uri="{28A0092B-C50C-407E-A947-70E740481C1C}">
                <a14:useLocalDpi xmlns:a14="http://schemas.microsoft.com/office/drawing/2010/main"/>
              </a:ext>
            </a:extLst>
          </a:blip>
          <a:srcRect/>
          <a:stretch/>
        </p:blipFill>
        <p:spPr bwMode="auto">
          <a:xfrm>
            <a:off x="0" y="-671"/>
            <a:ext cx="12360696" cy="6852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3" name="Title 1"/>
          <p:cNvSpPr>
            <a:spLocks noGrp="1" noChangeArrowheads="1"/>
          </p:cNvSpPr>
          <p:nvPr>
            <p:ph type="title"/>
          </p:nvPr>
        </p:nvSpPr>
        <p:spPr>
          <a:xfrm>
            <a:off x="2152650" y="333376"/>
            <a:ext cx="7886700" cy="1325563"/>
          </a:xfrm>
        </p:spPr>
        <p:txBody>
          <a:bodyPr/>
          <a:lstStyle/>
          <a:p>
            <a:r>
              <a:rPr lang="en-GB" altLang="en-US" dirty="0"/>
              <a:t>2. Youth as agents of change</a:t>
            </a:r>
          </a:p>
        </p:txBody>
      </p:sp>
      <p:sp>
        <p:nvSpPr>
          <p:cNvPr id="23554" name="Content Placeholder 2"/>
          <p:cNvSpPr>
            <a:spLocks noGrp="1" noChangeArrowheads="1"/>
          </p:cNvSpPr>
          <p:nvPr>
            <p:ph idx="1"/>
          </p:nvPr>
        </p:nvSpPr>
        <p:spPr/>
        <p:txBody>
          <a:bodyPr/>
          <a:lstStyle/>
          <a:p>
            <a:endParaRPr lang="en-GB" altLang="en-US" sz="2000" b="1" dirty="0">
              <a:solidFill>
                <a:schemeClr val="accent2"/>
              </a:solidFill>
            </a:endParaRPr>
          </a:p>
          <a:p>
            <a:endParaRPr lang="en-GB" altLang="en-US" sz="2000" b="1" dirty="0">
              <a:solidFill>
                <a:schemeClr val="accent2"/>
              </a:solidFill>
            </a:endParaRPr>
          </a:p>
          <a:p>
            <a:endParaRPr lang="en-GB" altLang="en-US" sz="2000" b="1" dirty="0">
              <a:solidFill>
                <a:schemeClr val="accent2"/>
              </a:solidFill>
            </a:endParaRPr>
          </a:p>
          <a:p>
            <a:endParaRPr lang="en-GB" altLang="en-US" sz="2000" b="1" dirty="0">
              <a:solidFill>
                <a:schemeClr val="accent2"/>
              </a:solidFill>
            </a:endParaRPr>
          </a:p>
          <a:p>
            <a:endParaRPr lang="en-GB" altLang="en-US" sz="2000" b="1" dirty="0">
              <a:solidFill>
                <a:schemeClr val="accent2"/>
              </a:solidFill>
            </a:endParaRPr>
          </a:p>
          <a:p>
            <a:endParaRPr lang="en-GB" altLang="en-US" dirty="0"/>
          </a:p>
        </p:txBody>
      </p:sp>
      <p:sp>
        <p:nvSpPr>
          <p:cNvPr id="6" name="Content Placeholder 2"/>
          <p:cNvSpPr txBox="1">
            <a:spLocks noChangeArrowheads="1"/>
          </p:cNvSpPr>
          <p:nvPr/>
        </p:nvSpPr>
        <p:spPr>
          <a:xfrm>
            <a:off x="1055440" y="1992986"/>
            <a:ext cx="10515600" cy="4351338"/>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pPr>
            <a:r>
              <a:rPr lang="en-GB" altLang="en-US" sz="2400" dirty="0"/>
              <a:t>By engaging youth in an inclusive, gender-sensitive manner at local, national &amp; international levels, we invest early in:</a:t>
            </a:r>
          </a:p>
          <a:p>
            <a:r>
              <a:rPr lang="en-GB" altLang="en-US" sz="2400" dirty="0">
                <a:solidFill>
                  <a:srgbClr val="FF0000"/>
                </a:solidFill>
              </a:rPr>
              <a:t>Opening mind-sets</a:t>
            </a:r>
          </a:p>
          <a:p>
            <a:r>
              <a:rPr lang="en-GB" altLang="en-US" sz="2400" dirty="0"/>
              <a:t>Fostering dialogues </a:t>
            </a:r>
          </a:p>
          <a:p>
            <a:r>
              <a:rPr lang="en-GB" altLang="en-US" sz="2400" dirty="0">
                <a:solidFill>
                  <a:srgbClr val="FF0000"/>
                </a:solidFill>
              </a:rPr>
              <a:t>Encouraging platforms to reduce cross-sectoral barriers</a:t>
            </a:r>
          </a:p>
          <a:p>
            <a:pPr marL="0" indent="0" algn="ctr">
              <a:buNone/>
            </a:pPr>
            <a:endParaRPr lang="en-GB" altLang="en-US" sz="2800" dirty="0"/>
          </a:p>
          <a:p>
            <a:pPr marL="0" indent="0" algn="ctr">
              <a:buNone/>
            </a:pPr>
            <a:endParaRPr lang="en-GB" altLang="en-US" sz="2800" dirty="0"/>
          </a:p>
          <a:p>
            <a:pPr marL="0" indent="0">
              <a:buFontTx/>
              <a:buNone/>
              <a:defRPr/>
            </a:pPr>
            <a:endParaRPr lang="en-GB" altLang="en-US" sz="2400" kern="0" dirty="0"/>
          </a:p>
          <a:p>
            <a:pPr marL="0" indent="0">
              <a:buFontTx/>
              <a:buNone/>
              <a:defRPr/>
            </a:pPr>
            <a:r>
              <a:rPr lang="en-GB" altLang="en-US" b="1" kern="0" dirty="0">
                <a:solidFill>
                  <a:srgbClr val="FF0000"/>
                </a:solidFill>
              </a:rPr>
              <a:t>          </a:t>
            </a:r>
            <a:endParaRPr lang="en-GB" altLang="en-US" kern="0" dirty="0"/>
          </a:p>
          <a:p>
            <a:pPr marL="0" indent="0">
              <a:buFontTx/>
              <a:buNone/>
              <a:defRPr/>
            </a:pPr>
            <a:endParaRPr lang="en-GB" altLang="en-US" sz="2000" kern="0" dirty="0"/>
          </a:p>
          <a:p>
            <a:pPr>
              <a:buFont typeface="Arial" panose="020B0604020202020204" pitchFamily="34" charset="0"/>
              <a:buChar char="•"/>
              <a:defRPr/>
            </a:pPr>
            <a:endParaRPr lang="en-GB" altLang="en-US" sz="2000" kern="0" dirty="0"/>
          </a:p>
          <a:p>
            <a:pPr>
              <a:buFont typeface="Arial" panose="020B0604020202020204" pitchFamily="34" charset="0"/>
              <a:buChar char="•"/>
              <a:defRPr/>
            </a:pPr>
            <a:endParaRPr lang="en-GB" altLang="en-US" kern="0" dirty="0"/>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790240">
            <a:off x="9922399" y="239101"/>
            <a:ext cx="2216299" cy="888517"/>
          </a:xfrm>
          <a:prstGeom prst="rect">
            <a:avLst/>
          </a:prstGeom>
        </p:spPr>
      </p:pic>
      <p:sp>
        <p:nvSpPr>
          <p:cNvPr id="2" name="TextBox 1"/>
          <p:cNvSpPr txBox="1"/>
          <p:nvPr/>
        </p:nvSpPr>
        <p:spPr>
          <a:xfrm>
            <a:off x="1759038" y="4776460"/>
            <a:ext cx="8280312" cy="1200329"/>
          </a:xfrm>
          <a:prstGeom prst="rect">
            <a:avLst/>
          </a:prstGeom>
          <a:solidFill>
            <a:schemeClr val="bg1">
              <a:alpha val="75000"/>
            </a:schemeClr>
          </a:solidFill>
          <a:ln>
            <a:solidFill>
              <a:schemeClr val="accent1">
                <a:shade val="95000"/>
                <a:satMod val="105000"/>
              </a:schemeClr>
            </a:solidFill>
          </a:ln>
        </p:spPr>
        <p:txBody>
          <a:bodyPr wrap="square" rtlCol="0">
            <a:spAutoFit/>
          </a:bodyPr>
          <a:lstStyle/>
          <a:p>
            <a:pPr marL="0" indent="0" algn="ctr">
              <a:buNone/>
            </a:pPr>
            <a:r>
              <a:rPr lang="en-GB" altLang="en-US" sz="2400" dirty="0"/>
              <a:t>Inspiring youth-led action today, engages youth to advance </a:t>
            </a:r>
          </a:p>
          <a:p>
            <a:pPr marL="0" indent="0" algn="ctr">
              <a:buNone/>
            </a:pPr>
            <a:r>
              <a:rPr lang="en-GB" altLang="en-US" sz="2400" b="1" dirty="0">
                <a:solidFill>
                  <a:srgbClr val="008F00"/>
                </a:solidFill>
              </a:rPr>
              <a:t>collaborative climate change action </a:t>
            </a:r>
          </a:p>
          <a:p>
            <a:pPr marL="0" indent="0" algn="ctr">
              <a:buNone/>
            </a:pPr>
            <a:r>
              <a:rPr lang="en-GB" altLang="en-US" sz="2400" dirty="0"/>
              <a:t>going forward as </a:t>
            </a:r>
            <a:r>
              <a:rPr lang="en-GB" altLang="en-US" sz="2400" b="1" dirty="0">
                <a:solidFill>
                  <a:srgbClr val="FF0000"/>
                </a:solidFill>
              </a:rPr>
              <a:t>tomorrows leaders </a:t>
            </a:r>
            <a:endParaRPr lang="en-US" dirty="0">
              <a:solidFill>
                <a:srgbClr val="FF0000"/>
              </a:solidFill>
            </a:endParaRPr>
          </a:p>
        </p:txBody>
      </p:sp>
    </p:spTree>
    <p:extLst>
      <p:ext uri="{BB962C8B-B14F-4D97-AF65-F5344CB8AC3E}">
        <p14:creationId xmlns:p14="http://schemas.microsoft.com/office/powerpoint/2010/main" val="34418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noChangeArrowheads="1"/>
          </p:cNvSpPr>
          <p:nvPr>
            <p:ph type="title"/>
          </p:nvPr>
        </p:nvSpPr>
        <p:spPr>
          <a:xfrm>
            <a:off x="1559496" y="314326"/>
            <a:ext cx="8280920" cy="1325563"/>
          </a:xfrm>
        </p:spPr>
        <p:txBody>
          <a:bodyPr/>
          <a:lstStyle/>
          <a:p>
            <a:r>
              <a:rPr lang="en-GB" altLang="en-US" dirty="0"/>
              <a:t>3.  Creating inclusive and enabling environments </a:t>
            </a:r>
            <a:r>
              <a:rPr lang="mr-IN" altLang="en-US" dirty="0"/>
              <a:t>–</a:t>
            </a:r>
            <a:r>
              <a:rPr lang="en-GB" altLang="en-US" dirty="0"/>
              <a:t> </a:t>
            </a:r>
            <a:r>
              <a:rPr lang="en-GB" altLang="en-US" i="1" dirty="0"/>
              <a:t>Why?</a:t>
            </a:r>
            <a:endParaRPr lang="en-US" dirty="0"/>
          </a:p>
        </p:txBody>
      </p:sp>
      <p:sp>
        <p:nvSpPr>
          <p:cNvPr id="31746" name="Content Placeholder 2"/>
          <p:cNvSpPr>
            <a:spLocks noGrp="1" noChangeArrowheads="1"/>
          </p:cNvSpPr>
          <p:nvPr>
            <p:ph idx="1"/>
          </p:nvPr>
        </p:nvSpPr>
        <p:spPr>
          <a:xfrm>
            <a:off x="841353" y="1892058"/>
            <a:ext cx="6213528" cy="3491598"/>
          </a:xfrm>
        </p:spPr>
        <p:txBody>
          <a:bodyPr/>
          <a:lstStyle/>
          <a:p>
            <a:r>
              <a:rPr lang="en-GB" altLang="en-US" sz="2000" dirty="0"/>
              <a:t>Climate change impacts can be different for boys &amp; girls (see next slide)</a:t>
            </a:r>
          </a:p>
          <a:p>
            <a:r>
              <a:rPr lang="en-GB" altLang="x-none" sz="2000" dirty="0">
                <a:solidFill>
                  <a:srgbClr val="FF0000"/>
                </a:solidFill>
              </a:rPr>
              <a:t>Age, race, class and ability also shape how youth are impacted</a:t>
            </a:r>
          </a:p>
          <a:p>
            <a:r>
              <a:rPr lang="en-GB" altLang="x-none" sz="2000" dirty="0"/>
              <a:t>During disasters, sometimes boys take on men’s roles &amp; girls take on women’s roles</a:t>
            </a:r>
          </a:p>
          <a:p>
            <a:r>
              <a:rPr lang="en-GB" altLang="x-none" sz="2000" dirty="0">
                <a:solidFill>
                  <a:srgbClr val="FF0000"/>
                </a:solidFill>
              </a:rPr>
              <a:t>This can increase or decrease the amount boys or girls are at risk from the disaster</a:t>
            </a:r>
          </a:p>
          <a:p>
            <a:endParaRPr lang="en-GB" altLang="x-none" sz="2000" dirty="0"/>
          </a:p>
          <a:p>
            <a:endParaRPr lang="en-GB" altLang="x-none" sz="2000" dirty="0"/>
          </a:p>
          <a:p>
            <a:endParaRPr lang="en-GB" altLang="x-none" sz="2000" dirty="0"/>
          </a:p>
          <a:p>
            <a:endParaRPr lang="en-GB" altLang="x-none" dirty="0"/>
          </a:p>
        </p:txBody>
      </p:sp>
      <p:sp>
        <p:nvSpPr>
          <p:cNvPr id="5" name="TextBox 4"/>
          <p:cNvSpPr txBox="1"/>
          <p:nvPr/>
        </p:nvSpPr>
        <p:spPr>
          <a:xfrm>
            <a:off x="983432" y="4983853"/>
            <a:ext cx="9543578"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GB" altLang="en-US" sz="2000" b="1" dirty="0">
                <a:solidFill>
                  <a:srgbClr val="008F00"/>
                </a:solidFill>
                <a:latin typeface="+mn-lt"/>
                <a:ea typeface="MS PGothic" panose="020B0600070205080204" pitchFamily="34" charset="-128"/>
                <a:cs typeface="Arial" panose="020B0604020202020204" pitchFamily="34" charset="0"/>
              </a:rPr>
              <a:t>Gender equity and inclusivity are key </a:t>
            </a:r>
            <a:r>
              <a:rPr lang="en-GB" altLang="en-US" sz="2000" dirty="0">
                <a:latin typeface="+mn-lt"/>
                <a:ea typeface="MS PGothic" panose="020B0600070205080204" pitchFamily="34" charset="-128"/>
                <a:cs typeface="Arial" panose="020B0604020202020204" pitchFamily="34" charset="0"/>
              </a:rPr>
              <a:t>in creating enabling environments for </a:t>
            </a:r>
            <a:r>
              <a:rPr lang="en-GB" altLang="en-US" sz="2000" b="1" dirty="0">
                <a:solidFill>
                  <a:srgbClr val="FF0000"/>
                </a:solidFill>
                <a:latin typeface="+mn-lt"/>
                <a:ea typeface="MS PGothic" panose="020B0600070205080204" pitchFamily="34" charset="-128"/>
                <a:cs typeface="Arial" panose="020B0604020202020204" pitchFamily="34" charset="0"/>
              </a:rPr>
              <a:t>effective and sustainable</a:t>
            </a:r>
            <a:r>
              <a:rPr lang="en-GB" altLang="en-US" sz="2000" dirty="0">
                <a:latin typeface="+mn-lt"/>
                <a:ea typeface="MS PGothic" panose="020B0600070205080204" pitchFamily="34" charset="-128"/>
                <a:cs typeface="Arial" panose="020B0604020202020204" pitchFamily="34" charset="0"/>
              </a:rPr>
              <a:t> youth-led influence, advocacy &amp; action</a:t>
            </a:r>
          </a:p>
        </p:txBody>
      </p:sp>
      <p:pic>
        <p:nvPicPr>
          <p:cNvPr id="31748" name="Picture 2" descr="Image result for children gender and climate chang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248128" y="1947972"/>
            <a:ext cx="3278882" cy="2793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Box 1"/>
          <p:cNvSpPr txBox="1">
            <a:spLocks noChangeArrowheads="1"/>
          </p:cNvSpPr>
          <p:nvPr/>
        </p:nvSpPr>
        <p:spPr bwMode="auto">
          <a:xfrm>
            <a:off x="119336" y="5860256"/>
            <a:ext cx="87849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r">
              <a:buFont typeface="Wingdings" charset="2"/>
              <a:buChar char="v"/>
            </a:pPr>
            <a:r>
              <a:rPr lang="en-GB" altLang="x-none" dirty="0">
                <a:solidFill>
                  <a:schemeClr val="accent1">
                    <a:lumMod val="50000"/>
                  </a:schemeClr>
                </a:solidFill>
              </a:rPr>
              <a:t>See the ‘Gender Module’ for more information on gender &amp; climate change</a:t>
            </a:r>
          </a:p>
        </p:txBody>
      </p:sp>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rot="1259408">
            <a:off x="9714640" y="285381"/>
            <a:ext cx="2613921" cy="784177"/>
          </a:xfrm>
          <a:prstGeom prst="rect">
            <a:avLst/>
          </a:prstGeom>
        </p:spPr>
      </p:pic>
    </p:spTree>
    <p:extLst>
      <p:ext uri="{BB962C8B-B14F-4D97-AF65-F5344CB8AC3E}">
        <p14:creationId xmlns:p14="http://schemas.microsoft.com/office/powerpoint/2010/main" val="987714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noChangeArrowheads="1"/>
          </p:cNvSpPr>
          <p:nvPr>
            <p:ph type="title"/>
          </p:nvPr>
        </p:nvSpPr>
        <p:spPr>
          <a:xfrm>
            <a:off x="1559496" y="284567"/>
            <a:ext cx="8280920" cy="1325563"/>
          </a:xfrm>
        </p:spPr>
        <p:txBody>
          <a:bodyPr/>
          <a:lstStyle/>
          <a:p>
            <a:r>
              <a:rPr lang="en-GB" altLang="en-US" dirty="0"/>
              <a:t>3.  Creating inclusive and enabling environments </a:t>
            </a:r>
            <a:r>
              <a:rPr lang="mr-IN" altLang="en-US" dirty="0"/>
              <a:t>–</a:t>
            </a:r>
            <a:r>
              <a:rPr lang="en-GB" altLang="en-US" dirty="0"/>
              <a:t> </a:t>
            </a:r>
            <a:r>
              <a:rPr lang="en-GB" altLang="en-US" i="1" dirty="0"/>
              <a:t>Why?</a:t>
            </a:r>
            <a:endParaRPr lang="en-US" i="1" dirty="0"/>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290532">
            <a:off x="10368566" y="3576888"/>
            <a:ext cx="1736159" cy="1928437"/>
          </a:xfrm>
          <a:prstGeom prst="rect">
            <a:avLst/>
          </a:prstGeom>
        </p:spPr>
      </p:pic>
      <p:sp>
        <p:nvSpPr>
          <p:cNvPr id="31746" name="Content Placeholder 2"/>
          <p:cNvSpPr>
            <a:spLocks noGrp="1" noChangeArrowheads="1"/>
          </p:cNvSpPr>
          <p:nvPr>
            <p:ph idx="1"/>
          </p:nvPr>
        </p:nvSpPr>
        <p:spPr>
          <a:xfrm>
            <a:off x="841352" y="1892058"/>
            <a:ext cx="9503119" cy="3491598"/>
          </a:xfrm>
        </p:spPr>
        <p:txBody>
          <a:bodyPr/>
          <a:lstStyle/>
          <a:p>
            <a:pPr marL="0" indent="0">
              <a:buNone/>
            </a:pPr>
            <a:r>
              <a:rPr lang="en-GB" altLang="en-US" sz="2000" dirty="0"/>
              <a:t>            Climate change impacts can be different for girls &amp; boys</a:t>
            </a:r>
            <a:r>
              <a:rPr lang="en-GB" altLang="x-none" sz="2000" baseline="30000" dirty="0"/>
              <a:t>(3)</a:t>
            </a:r>
            <a:endParaRPr lang="en-GB" altLang="x-none" sz="2000" kern="1200" baseline="30000" dirty="0"/>
          </a:p>
          <a:p>
            <a:pPr marL="0" indent="0">
              <a:buNone/>
            </a:pPr>
            <a:endParaRPr lang="en-GB" altLang="en-US" sz="2000" dirty="0"/>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890386">
            <a:off x="-1030" y="3656030"/>
            <a:ext cx="1613292" cy="206306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a:ext>
            </a:extLst>
          </a:blip>
          <a:stretch>
            <a:fillRect/>
          </a:stretch>
        </p:blipFill>
        <p:spPr>
          <a:xfrm rot="1259408">
            <a:off x="9714640" y="285381"/>
            <a:ext cx="2613921" cy="784177"/>
          </a:xfrm>
          <a:prstGeom prst="rect">
            <a:avLst/>
          </a:prstGeom>
        </p:spPr>
      </p:pic>
      <p:graphicFrame>
        <p:nvGraphicFramePr>
          <p:cNvPr id="9" name="Content Placeholder 3"/>
          <p:cNvGraphicFramePr>
            <a:graphicFrameLocks noGrp="1"/>
          </p:cNvGraphicFramePr>
          <p:nvPr>
            <p:extLst>
              <p:ext uri="{D42A27DB-BD31-4B8C-83A1-F6EECF244321}">
                <p14:modId xmlns:p14="http://schemas.microsoft.com/office/powerpoint/2010/main" val="3066740500"/>
              </p:ext>
            </p:extLst>
          </p:nvPr>
        </p:nvGraphicFramePr>
        <p:xfrm>
          <a:off x="1806555" y="2432860"/>
          <a:ext cx="8537916" cy="3804452"/>
        </p:xfrm>
        <a:graphic>
          <a:graphicData uri="http://schemas.openxmlformats.org/drawingml/2006/table">
            <a:tbl>
              <a:tblPr>
                <a:tableStyleId>{5DA37D80-6434-44D0-A028-1B22A696006F}</a:tableStyleId>
              </a:tblPr>
              <a:tblGrid>
                <a:gridCol w="4268958">
                  <a:extLst>
                    <a:ext uri="{9D8B030D-6E8A-4147-A177-3AD203B41FA5}">
                      <a16:colId xmlns:a16="http://schemas.microsoft.com/office/drawing/2014/main" val="20000"/>
                    </a:ext>
                  </a:extLst>
                </a:gridCol>
                <a:gridCol w="4268958">
                  <a:extLst>
                    <a:ext uri="{9D8B030D-6E8A-4147-A177-3AD203B41FA5}">
                      <a16:colId xmlns:a16="http://schemas.microsoft.com/office/drawing/2014/main" val="20001"/>
                    </a:ext>
                  </a:extLst>
                </a:gridCol>
              </a:tblGrid>
              <a:tr h="610189">
                <a:tc>
                  <a:txBody>
                    <a:bodyPr/>
                    <a:lstStyle>
                      <a:lvl1pPr defTabSz="685800">
                        <a:lnSpc>
                          <a:spcPct val="90000"/>
                        </a:lnSpc>
                        <a:spcBef>
                          <a:spcPts val="750"/>
                        </a:spcBef>
                        <a:buFont typeface="Arial" charset="0"/>
                        <a:defRPr sz="1900">
                          <a:solidFill>
                            <a:schemeClr val="tx1"/>
                          </a:solidFill>
                          <a:latin typeface="Calibri" charset="0"/>
                        </a:defRPr>
                      </a:lvl1pPr>
                      <a:lvl2pPr marL="742950" indent="-285750" defTabSz="685800">
                        <a:lnSpc>
                          <a:spcPct val="90000"/>
                        </a:lnSpc>
                        <a:spcBef>
                          <a:spcPts val="375"/>
                        </a:spcBef>
                        <a:buFont typeface="Arial" charset="0"/>
                        <a:defRPr sz="1600">
                          <a:solidFill>
                            <a:schemeClr val="tx1"/>
                          </a:solidFill>
                          <a:latin typeface="Calibri" charset="0"/>
                        </a:defRPr>
                      </a:lvl2pPr>
                      <a:lvl3pPr marL="1143000" indent="-228600" defTabSz="685800">
                        <a:lnSpc>
                          <a:spcPct val="90000"/>
                        </a:lnSpc>
                        <a:spcBef>
                          <a:spcPts val="375"/>
                        </a:spcBef>
                        <a:buFont typeface="Arial" charset="0"/>
                        <a:defRPr sz="1300">
                          <a:solidFill>
                            <a:schemeClr val="tx1"/>
                          </a:solidFill>
                          <a:latin typeface="Calibri" charset="0"/>
                        </a:defRPr>
                      </a:lvl3pPr>
                      <a:lvl4pPr marL="1600200" indent="-228600" defTabSz="685800">
                        <a:lnSpc>
                          <a:spcPct val="90000"/>
                        </a:lnSpc>
                        <a:spcBef>
                          <a:spcPts val="375"/>
                        </a:spcBef>
                        <a:buFont typeface="Arial" charset="0"/>
                        <a:defRPr sz="1100">
                          <a:solidFill>
                            <a:schemeClr val="tx1"/>
                          </a:solidFill>
                          <a:latin typeface="Calibri" charset="0"/>
                        </a:defRPr>
                      </a:lvl4pPr>
                      <a:lvl5pPr marL="2057400" indent="-228600" defTabSz="685800">
                        <a:lnSpc>
                          <a:spcPct val="90000"/>
                        </a:lnSpc>
                        <a:spcBef>
                          <a:spcPts val="375"/>
                        </a:spcBef>
                        <a:buFont typeface="Arial" charset="0"/>
                        <a:defRPr sz="1100">
                          <a:solidFill>
                            <a:schemeClr val="tx1"/>
                          </a:solidFill>
                          <a:latin typeface="Calibri" charset="0"/>
                        </a:defRPr>
                      </a:lvl5pPr>
                      <a:lvl6pPr marL="2514600" indent="-228600" defTabSz="685800" eaLnBrk="0" fontAlgn="base" hangingPunct="0">
                        <a:lnSpc>
                          <a:spcPct val="90000"/>
                        </a:lnSpc>
                        <a:spcBef>
                          <a:spcPts val="375"/>
                        </a:spcBef>
                        <a:spcAft>
                          <a:spcPct val="0"/>
                        </a:spcAft>
                        <a:buFont typeface="Arial" charset="0"/>
                        <a:defRPr sz="1100">
                          <a:solidFill>
                            <a:schemeClr val="tx1"/>
                          </a:solidFill>
                          <a:latin typeface="Calibri" charset="0"/>
                        </a:defRPr>
                      </a:lvl6pPr>
                      <a:lvl7pPr marL="2971800" indent="-228600" defTabSz="685800" eaLnBrk="0" fontAlgn="base" hangingPunct="0">
                        <a:lnSpc>
                          <a:spcPct val="90000"/>
                        </a:lnSpc>
                        <a:spcBef>
                          <a:spcPts val="375"/>
                        </a:spcBef>
                        <a:spcAft>
                          <a:spcPct val="0"/>
                        </a:spcAft>
                        <a:buFont typeface="Arial" charset="0"/>
                        <a:defRPr sz="1100">
                          <a:solidFill>
                            <a:schemeClr val="tx1"/>
                          </a:solidFill>
                          <a:latin typeface="Calibri" charset="0"/>
                        </a:defRPr>
                      </a:lvl7pPr>
                      <a:lvl8pPr marL="3429000" indent="-228600" defTabSz="685800" eaLnBrk="0" fontAlgn="base" hangingPunct="0">
                        <a:lnSpc>
                          <a:spcPct val="90000"/>
                        </a:lnSpc>
                        <a:spcBef>
                          <a:spcPts val="375"/>
                        </a:spcBef>
                        <a:spcAft>
                          <a:spcPct val="0"/>
                        </a:spcAft>
                        <a:buFont typeface="Arial" charset="0"/>
                        <a:defRPr sz="1100">
                          <a:solidFill>
                            <a:schemeClr val="tx1"/>
                          </a:solidFill>
                          <a:latin typeface="Calibri" charset="0"/>
                        </a:defRPr>
                      </a:lvl8pPr>
                      <a:lvl9pPr marL="3886200" indent="-228600" defTabSz="685800" eaLnBrk="0" fontAlgn="base" hangingPunct="0">
                        <a:lnSpc>
                          <a:spcPct val="90000"/>
                        </a:lnSpc>
                        <a:spcBef>
                          <a:spcPts val="375"/>
                        </a:spcBef>
                        <a:spcAft>
                          <a:spcPct val="0"/>
                        </a:spcAft>
                        <a:buFont typeface="Arial" charset="0"/>
                        <a:defRPr sz="1100">
                          <a:solidFill>
                            <a:schemeClr val="tx1"/>
                          </a:solidFill>
                          <a:latin typeface="Calibri"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GB" altLang="x-none" sz="3200" b="1" u="none" strike="noStrike" cap="none" normalizeH="0" baseline="0" dirty="0">
                          <a:ln>
                            <a:noFill/>
                          </a:ln>
                          <a:effectLst/>
                          <a:latin typeface="+mj-lt"/>
                        </a:rPr>
                        <a:t>GIRLS</a:t>
                      </a:r>
                      <a:endParaRPr kumimoji="0" lang="en-GB" altLang="x-none" sz="3200" b="1" i="0" u="none" strike="noStrike" cap="none" normalizeH="0" baseline="0" dirty="0">
                        <a:ln>
                          <a:noFill/>
                        </a:ln>
                        <a:solidFill>
                          <a:schemeClr val="tx1"/>
                        </a:solidFill>
                        <a:effectLst/>
                        <a:latin typeface="+mj-lt"/>
                        <a:ea typeface="MS PGothic" charset="-128"/>
                      </a:endParaRPr>
                    </a:p>
                  </a:txBody>
                  <a:tcPr marT="45690" marB="45690" horzOverflow="overflow"/>
                </a:tc>
                <a:tc>
                  <a:txBody>
                    <a:bodyPr/>
                    <a:lstStyle>
                      <a:lvl1pPr defTabSz="685800">
                        <a:lnSpc>
                          <a:spcPct val="90000"/>
                        </a:lnSpc>
                        <a:spcBef>
                          <a:spcPts val="750"/>
                        </a:spcBef>
                        <a:buFont typeface="Arial" charset="0"/>
                        <a:defRPr sz="1900">
                          <a:solidFill>
                            <a:schemeClr val="tx1"/>
                          </a:solidFill>
                          <a:latin typeface="Calibri" charset="0"/>
                        </a:defRPr>
                      </a:lvl1pPr>
                      <a:lvl2pPr marL="742950" indent="-285750" defTabSz="685800">
                        <a:lnSpc>
                          <a:spcPct val="90000"/>
                        </a:lnSpc>
                        <a:spcBef>
                          <a:spcPts val="375"/>
                        </a:spcBef>
                        <a:buFont typeface="Arial" charset="0"/>
                        <a:defRPr sz="1600">
                          <a:solidFill>
                            <a:schemeClr val="tx1"/>
                          </a:solidFill>
                          <a:latin typeface="Calibri" charset="0"/>
                        </a:defRPr>
                      </a:lvl2pPr>
                      <a:lvl3pPr marL="1143000" indent="-228600" defTabSz="685800">
                        <a:lnSpc>
                          <a:spcPct val="90000"/>
                        </a:lnSpc>
                        <a:spcBef>
                          <a:spcPts val="375"/>
                        </a:spcBef>
                        <a:buFont typeface="Arial" charset="0"/>
                        <a:defRPr sz="1300">
                          <a:solidFill>
                            <a:schemeClr val="tx1"/>
                          </a:solidFill>
                          <a:latin typeface="Calibri" charset="0"/>
                        </a:defRPr>
                      </a:lvl3pPr>
                      <a:lvl4pPr marL="1600200" indent="-228600" defTabSz="685800">
                        <a:lnSpc>
                          <a:spcPct val="90000"/>
                        </a:lnSpc>
                        <a:spcBef>
                          <a:spcPts val="375"/>
                        </a:spcBef>
                        <a:buFont typeface="Arial" charset="0"/>
                        <a:defRPr sz="1100">
                          <a:solidFill>
                            <a:schemeClr val="tx1"/>
                          </a:solidFill>
                          <a:latin typeface="Calibri" charset="0"/>
                        </a:defRPr>
                      </a:lvl4pPr>
                      <a:lvl5pPr marL="2057400" indent="-228600" defTabSz="685800">
                        <a:lnSpc>
                          <a:spcPct val="90000"/>
                        </a:lnSpc>
                        <a:spcBef>
                          <a:spcPts val="375"/>
                        </a:spcBef>
                        <a:buFont typeface="Arial" charset="0"/>
                        <a:defRPr sz="1100">
                          <a:solidFill>
                            <a:schemeClr val="tx1"/>
                          </a:solidFill>
                          <a:latin typeface="Calibri" charset="0"/>
                        </a:defRPr>
                      </a:lvl5pPr>
                      <a:lvl6pPr marL="2514600" indent="-228600" defTabSz="685800" eaLnBrk="0" fontAlgn="base" hangingPunct="0">
                        <a:lnSpc>
                          <a:spcPct val="90000"/>
                        </a:lnSpc>
                        <a:spcBef>
                          <a:spcPts val="375"/>
                        </a:spcBef>
                        <a:spcAft>
                          <a:spcPct val="0"/>
                        </a:spcAft>
                        <a:buFont typeface="Arial" charset="0"/>
                        <a:defRPr sz="1100">
                          <a:solidFill>
                            <a:schemeClr val="tx1"/>
                          </a:solidFill>
                          <a:latin typeface="Calibri" charset="0"/>
                        </a:defRPr>
                      </a:lvl6pPr>
                      <a:lvl7pPr marL="2971800" indent="-228600" defTabSz="685800" eaLnBrk="0" fontAlgn="base" hangingPunct="0">
                        <a:lnSpc>
                          <a:spcPct val="90000"/>
                        </a:lnSpc>
                        <a:spcBef>
                          <a:spcPts val="375"/>
                        </a:spcBef>
                        <a:spcAft>
                          <a:spcPct val="0"/>
                        </a:spcAft>
                        <a:buFont typeface="Arial" charset="0"/>
                        <a:defRPr sz="1100">
                          <a:solidFill>
                            <a:schemeClr val="tx1"/>
                          </a:solidFill>
                          <a:latin typeface="Calibri" charset="0"/>
                        </a:defRPr>
                      </a:lvl7pPr>
                      <a:lvl8pPr marL="3429000" indent="-228600" defTabSz="685800" eaLnBrk="0" fontAlgn="base" hangingPunct="0">
                        <a:lnSpc>
                          <a:spcPct val="90000"/>
                        </a:lnSpc>
                        <a:spcBef>
                          <a:spcPts val="375"/>
                        </a:spcBef>
                        <a:spcAft>
                          <a:spcPct val="0"/>
                        </a:spcAft>
                        <a:buFont typeface="Arial" charset="0"/>
                        <a:defRPr sz="1100">
                          <a:solidFill>
                            <a:schemeClr val="tx1"/>
                          </a:solidFill>
                          <a:latin typeface="Calibri" charset="0"/>
                        </a:defRPr>
                      </a:lvl8pPr>
                      <a:lvl9pPr marL="3886200" indent="-228600" defTabSz="685800" eaLnBrk="0" fontAlgn="base" hangingPunct="0">
                        <a:lnSpc>
                          <a:spcPct val="90000"/>
                        </a:lnSpc>
                        <a:spcBef>
                          <a:spcPts val="375"/>
                        </a:spcBef>
                        <a:spcAft>
                          <a:spcPct val="0"/>
                        </a:spcAft>
                        <a:buFont typeface="Arial" charset="0"/>
                        <a:defRPr sz="1100">
                          <a:solidFill>
                            <a:schemeClr val="tx1"/>
                          </a:solidFill>
                          <a:latin typeface="Calibri"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GB" altLang="x-none" sz="3200" b="1" u="none" strike="noStrike" cap="none" normalizeH="0" baseline="0" dirty="0">
                          <a:ln>
                            <a:noFill/>
                          </a:ln>
                          <a:effectLst/>
                          <a:latin typeface="+mj-lt"/>
                        </a:rPr>
                        <a:t>BOYS                      </a:t>
                      </a:r>
                      <a:endParaRPr kumimoji="0" lang="en-GB" altLang="x-none" sz="3200" b="1" i="0" u="none" strike="noStrike" cap="none" normalizeH="0" baseline="0" dirty="0">
                        <a:ln>
                          <a:noFill/>
                        </a:ln>
                        <a:solidFill>
                          <a:schemeClr val="tx1"/>
                        </a:solidFill>
                        <a:effectLst/>
                        <a:latin typeface="+mj-lt"/>
                        <a:ea typeface="MS PGothic" charset="-128"/>
                      </a:endParaRPr>
                    </a:p>
                  </a:txBody>
                  <a:tcPr marT="45690" marB="45690" horzOverflow="overflow"/>
                </a:tc>
                <a:extLst>
                  <a:ext uri="{0D108BD9-81ED-4DB2-BD59-A6C34878D82A}">
                    <a16:rowId xmlns:a16="http://schemas.microsoft.com/office/drawing/2014/main" val="10000"/>
                  </a:ext>
                </a:extLst>
              </a:tr>
              <a:tr h="1057345">
                <a:tc>
                  <a:txBody>
                    <a:bodyPr/>
                    <a:lstStyle>
                      <a:lvl1pPr defTabSz="685800">
                        <a:lnSpc>
                          <a:spcPct val="90000"/>
                        </a:lnSpc>
                        <a:spcBef>
                          <a:spcPts val="750"/>
                        </a:spcBef>
                        <a:buFont typeface="Arial" charset="0"/>
                        <a:defRPr sz="1900">
                          <a:solidFill>
                            <a:schemeClr val="tx1"/>
                          </a:solidFill>
                          <a:latin typeface="Calibri" charset="0"/>
                        </a:defRPr>
                      </a:lvl1pPr>
                      <a:lvl2pPr marL="742950" indent="-285750" defTabSz="685800">
                        <a:lnSpc>
                          <a:spcPct val="90000"/>
                        </a:lnSpc>
                        <a:spcBef>
                          <a:spcPts val="375"/>
                        </a:spcBef>
                        <a:buFont typeface="Arial" charset="0"/>
                        <a:defRPr sz="1600">
                          <a:solidFill>
                            <a:schemeClr val="tx1"/>
                          </a:solidFill>
                          <a:latin typeface="Calibri" charset="0"/>
                        </a:defRPr>
                      </a:lvl2pPr>
                      <a:lvl3pPr marL="1143000" indent="-228600" defTabSz="685800">
                        <a:lnSpc>
                          <a:spcPct val="90000"/>
                        </a:lnSpc>
                        <a:spcBef>
                          <a:spcPts val="375"/>
                        </a:spcBef>
                        <a:buFont typeface="Arial" charset="0"/>
                        <a:defRPr sz="1300">
                          <a:solidFill>
                            <a:schemeClr val="tx1"/>
                          </a:solidFill>
                          <a:latin typeface="Calibri" charset="0"/>
                        </a:defRPr>
                      </a:lvl3pPr>
                      <a:lvl4pPr marL="1600200" indent="-228600" defTabSz="685800">
                        <a:lnSpc>
                          <a:spcPct val="90000"/>
                        </a:lnSpc>
                        <a:spcBef>
                          <a:spcPts val="375"/>
                        </a:spcBef>
                        <a:buFont typeface="Arial" charset="0"/>
                        <a:defRPr sz="1100">
                          <a:solidFill>
                            <a:schemeClr val="tx1"/>
                          </a:solidFill>
                          <a:latin typeface="Calibri" charset="0"/>
                        </a:defRPr>
                      </a:lvl4pPr>
                      <a:lvl5pPr marL="2057400" indent="-228600" defTabSz="685800">
                        <a:lnSpc>
                          <a:spcPct val="90000"/>
                        </a:lnSpc>
                        <a:spcBef>
                          <a:spcPts val="375"/>
                        </a:spcBef>
                        <a:buFont typeface="Arial" charset="0"/>
                        <a:defRPr sz="1100">
                          <a:solidFill>
                            <a:schemeClr val="tx1"/>
                          </a:solidFill>
                          <a:latin typeface="Calibri" charset="0"/>
                        </a:defRPr>
                      </a:lvl5pPr>
                      <a:lvl6pPr marL="2514600" indent="-228600" defTabSz="685800" eaLnBrk="0" fontAlgn="base" hangingPunct="0">
                        <a:lnSpc>
                          <a:spcPct val="90000"/>
                        </a:lnSpc>
                        <a:spcBef>
                          <a:spcPts val="375"/>
                        </a:spcBef>
                        <a:spcAft>
                          <a:spcPct val="0"/>
                        </a:spcAft>
                        <a:buFont typeface="Arial" charset="0"/>
                        <a:defRPr sz="1100">
                          <a:solidFill>
                            <a:schemeClr val="tx1"/>
                          </a:solidFill>
                          <a:latin typeface="Calibri" charset="0"/>
                        </a:defRPr>
                      </a:lvl6pPr>
                      <a:lvl7pPr marL="2971800" indent="-228600" defTabSz="685800" eaLnBrk="0" fontAlgn="base" hangingPunct="0">
                        <a:lnSpc>
                          <a:spcPct val="90000"/>
                        </a:lnSpc>
                        <a:spcBef>
                          <a:spcPts val="375"/>
                        </a:spcBef>
                        <a:spcAft>
                          <a:spcPct val="0"/>
                        </a:spcAft>
                        <a:buFont typeface="Arial" charset="0"/>
                        <a:defRPr sz="1100">
                          <a:solidFill>
                            <a:schemeClr val="tx1"/>
                          </a:solidFill>
                          <a:latin typeface="Calibri" charset="0"/>
                        </a:defRPr>
                      </a:lvl7pPr>
                      <a:lvl8pPr marL="3429000" indent="-228600" defTabSz="685800" eaLnBrk="0" fontAlgn="base" hangingPunct="0">
                        <a:lnSpc>
                          <a:spcPct val="90000"/>
                        </a:lnSpc>
                        <a:spcBef>
                          <a:spcPts val="375"/>
                        </a:spcBef>
                        <a:spcAft>
                          <a:spcPct val="0"/>
                        </a:spcAft>
                        <a:buFont typeface="Arial" charset="0"/>
                        <a:defRPr sz="1100">
                          <a:solidFill>
                            <a:schemeClr val="tx1"/>
                          </a:solidFill>
                          <a:latin typeface="Calibri" charset="0"/>
                        </a:defRPr>
                      </a:lvl8pPr>
                      <a:lvl9pPr marL="3886200" indent="-228600" defTabSz="685800" eaLnBrk="0" fontAlgn="base" hangingPunct="0">
                        <a:lnSpc>
                          <a:spcPct val="90000"/>
                        </a:lnSpc>
                        <a:spcBef>
                          <a:spcPts val="375"/>
                        </a:spcBef>
                        <a:spcAft>
                          <a:spcPct val="0"/>
                        </a:spcAft>
                        <a:buFont typeface="Arial" charset="0"/>
                        <a:defRPr sz="1100">
                          <a:solidFill>
                            <a:schemeClr val="tx1"/>
                          </a:solidFill>
                          <a:latin typeface="Calibri"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GB" altLang="x-none" sz="1600" u="none" strike="noStrike" cap="none" normalizeH="0" baseline="0" dirty="0">
                          <a:ln>
                            <a:noFill/>
                          </a:ln>
                          <a:effectLst/>
                          <a:latin typeface="+mj-lt"/>
                        </a:rPr>
                        <a:t>Girls may be especially vulnerable during disasters, as they may be caring for siblings &amp; becoming parents themselves, with less access to healthcare</a:t>
                      </a:r>
                      <a:endParaRPr kumimoji="0" lang="en-GB" altLang="x-none" sz="1600" b="0" i="0" u="none" strike="noStrike" cap="none" normalizeH="0" baseline="0" dirty="0">
                        <a:ln>
                          <a:noFill/>
                        </a:ln>
                        <a:solidFill>
                          <a:schemeClr val="tx1"/>
                        </a:solidFill>
                        <a:effectLst/>
                        <a:latin typeface="+mj-lt"/>
                        <a:ea typeface="MS PGothic" charset="-128"/>
                      </a:endParaRPr>
                    </a:p>
                  </a:txBody>
                  <a:tcPr marT="45690" marB="45690" horzOverflow="overflow"/>
                </a:tc>
                <a:tc>
                  <a:txBody>
                    <a:bodyPr/>
                    <a:lstStyle>
                      <a:lvl1pPr defTabSz="685800">
                        <a:lnSpc>
                          <a:spcPct val="90000"/>
                        </a:lnSpc>
                        <a:spcBef>
                          <a:spcPts val="750"/>
                        </a:spcBef>
                        <a:buFont typeface="Arial" charset="0"/>
                        <a:defRPr sz="1900">
                          <a:solidFill>
                            <a:schemeClr val="tx1"/>
                          </a:solidFill>
                          <a:latin typeface="Calibri" charset="0"/>
                        </a:defRPr>
                      </a:lvl1pPr>
                      <a:lvl2pPr marL="742950" indent="-285750" defTabSz="685800">
                        <a:lnSpc>
                          <a:spcPct val="90000"/>
                        </a:lnSpc>
                        <a:spcBef>
                          <a:spcPts val="375"/>
                        </a:spcBef>
                        <a:buFont typeface="Arial" charset="0"/>
                        <a:defRPr sz="1600">
                          <a:solidFill>
                            <a:schemeClr val="tx1"/>
                          </a:solidFill>
                          <a:latin typeface="Calibri" charset="0"/>
                        </a:defRPr>
                      </a:lvl2pPr>
                      <a:lvl3pPr marL="1143000" indent="-228600" defTabSz="685800">
                        <a:lnSpc>
                          <a:spcPct val="90000"/>
                        </a:lnSpc>
                        <a:spcBef>
                          <a:spcPts val="375"/>
                        </a:spcBef>
                        <a:buFont typeface="Arial" charset="0"/>
                        <a:defRPr sz="1300">
                          <a:solidFill>
                            <a:schemeClr val="tx1"/>
                          </a:solidFill>
                          <a:latin typeface="Calibri" charset="0"/>
                        </a:defRPr>
                      </a:lvl3pPr>
                      <a:lvl4pPr marL="1600200" indent="-228600" defTabSz="685800">
                        <a:lnSpc>
                          <a:spcPct val="90000"/>
                        </a:lnSpc>
                        <a:spcBef>
                          <a:spcPts val="375"/>
                        </a:spcBef>
                        <a:buFont typeface="Arial" charset="0"/>
                        <a:defRPr sz="1100">
                          <a:solidFill>
                            <a:schemeClr val="tx1"/>
                          </a:solidFill>
                          <a:latin typeface="Calibri" charset="0"/>
                        </a:defRPr>
                      </a:lvl4pPr>
                      <a:lvl5pPr marL="2057400" indent="-228600" defTabSz="685800">
                        <a:lnSpc>
                          <a:spcPct val="90000"/>
                        </a:lnSpc>
                        <a:spcBef>
                          <a:spcPts val="375"/>
                        </a:spcBef>
                        <a:buFont typeface="Arial" charset="0"/>
                        <a:defRPr sz="1100">
                          <a:solidFill>
                            <a:schemeClr val="tx1"/>
                          </a:solidFill>
                          <a:latin typeface="Calibri" charset="0"/>
                        </a:defRPr>
                      </a:lvl5pPr>
                      <a:lvl6pPr marL="2514600" indent="-228600" defTabSz="685800" eaLnBrk="0" fontAlgn="base" hangingPunct="0">
                        <a:lnSpc>
                          <a:spcPct val="90000"/>
                        </a:lnSpc>
                        <a:spcBef>
                          <a:spcPts val="375"/>
                        </a:spcBef>
                        <a:spcAft>
                          <a:spcPct val="0"/>
                        </a:spcAft>
                        <a:buFont typeface="Arial" charset="0"/>
                        <a:defRPr sz="1100">
                          <a:solidFill>
                            <a:schemeClr val="tx1"/>
                          </a:solidFill>
                          <a:latin typeface="Calibri" charset="0"/>
                        </a:defRPr>
                      </a:lvl6pPr>
                      <a:lvl7pPr marL="2971800" indent="-228600" defTabSz="685800" eaLnBrk="0" fontAlgn="base" hangingPunct="0">
                        <a:lnSpc>
                          <a:spcPct val="90000"/>
                        </a:lnSpc>
                        <a:spcBef>
                          <a:spcPts val="375"/>
                        </a:spcBef>
                        <a:spcAft>
                          <a:spcPct val="0"/>
                        </a:spcAft>
                        <a:buFont typeface="Arial" charset="0"/>
                        <a:defRPr sz="1100">
                          <a:solidFill>
                            <a:schemeClr val="tx1"/>
                          </a:solidFill>
                          <a:latin typeface="Calibri" charset="0"/>
                        </a:defRPr>
                      </a:lvl7pPr>
                      <a:lvl8pPr marL="3429000" indent="-228600" defTabSz="685800" eaLnBrk="0" fontAlgn="base" hangingPunct="0">
                        <a:lnSpc>
                          <a:spcPct val="90000"/>
                        </a:lnSpc>
                        <a:spcBef>
                          <a:spcPts val="375"/>
                        </a:spcBef>
                        <a:spcAft>
                          <a:spcPct val="0"/>
                        </a:spcAft>
                        <a:buFont typeface="Arial" charset="0"/>
                        <a:defRPr sz="1100">
                          <a:solidFill>
                            <a:schemeClr val="tx1"/>
                          </a:solidFill>
                          <a:latin typeface="Calibri" charset="0"/>
                        </a:defRPr>
                      </a:lvl8pPr>
                      <a:lvl9pPr marL="3886200" indent="-228600" defTabSz="685800" eaLnBrk="0" fontAlgn="base" hangingPunct="0">
                        <a:lnSpc>
                          <a:spcPct val="90000"/>
                        </a:lnSpc>
                        <a:spcBef>
                          <a:spcPts val="375"/>
                        </a:spcBef>
                        <a:spcAft>
                          <a:spcPct val="0"/>
                        </a:spcAft>
                        <a:buFont typeface="Arial" charset="0"/>
                        <a:defRPr sz="1100">
                          <a:solidFill>
                            <a:schemeClr val="tx1"/>
                          </a:solidFill>
                          <a:latin typeface="Calibri"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GB" altLang="x-none" sz="1600" u="none" strike="noStrike" cap="none" normalizeH="0" baseline="0" dirty="0">
                          <a:ln>
                            <a:noFill/>
                          </a:ln>
                          <a:effectLst/>
                          <a:latin typeface="+mj-lt"/>
                        </a:rPr>
                        <a:t>Boys are more likely to help search &amp; rescue activities during disasters.  This can have benefits but also exposes boys to additional risks </a:t>
                      </a:r>
                      <a:endParaRPr kumimoji="0" lang="en-GB" altLang="x-none" sz="1600" b="0" i="0" u="none" strike="noStrike" cap="none" normalizeH="0" baseline="0" dirty="0">
                        <a:ln>
                          <a:noFill/>
                        </a:ln>
                        <a:solidFill>
                          <a:schemeClr val="tx1"/>
                        </a:solidFill>
                        <a:effectLst/>
                        <a:latin typeface="+mj-lt"/>
                        <a:ea typeface="MS PGothic" charset="-128"/>
                      </a:endParaRPr>
                    </a:p>
                  </a:txBody>
                  <a:tcPr marT="45690" marB="45690" horzOverflow="overflow"/>
                </a:tc>
                <a:extLst>
                  <a:ext uri="{0D108BD9-81ED-4DB2-BD59-A6C34878D82A}">
                    <a16:rowId xmlns:a16="http://schemas.microsoft.com/office/drawing/2014/main" val="10001"/>
                  </a:ext>
                </a:extLst>
              </a:tr>
              <a:tr h="1201030">
                <a:tc>
                  <a:txBody>
                    <a:bodyPr/>
                    <a:lstStyle>
                      <a:lvl1pPr defTabSz="685800">
                        <a:lnSpc>
                          <a:spcPct val="90000"/>
                        </a:lnSpc>
                        <a:spcBef>
                          <a:spcPts val="750"/>
                        </a:spcBef>
                        <a:buFont typeface="Arial" charset="0"/>
                        <a:defRPr sz="1900">
                          <a:solidFill>
                            <a:schemeClr val="tx1"/>
                          </a:solidFill>
                          <a:latin typeface="Calibri" charset="0"/>
                        </a:defRPr>
                      </a:lvl1pPr>
                      <a:lvl2pPr marL="742950" indent="-285750" defTabSz="685800">
                        <a:lnSpc>
                          <a:spcPct val="90000"/>
                        </a:lnSpc>
                        <a:spcBef>
                          <a:spcPts val="375"/>
                        </a:spcBef>
                        <a:buFont typeface="Arial" charset="0"/>
                        <a:defRPr sz="1600">
                          <a:solidFill>
                            <a:schemeClr val="tx1"/>
                          </a:solidFill>
                          <a:latin typeface="Calibri" charset="0"/>
                        </a:defRPr>
                      </a:lvl2pPr>
                      <a:lvl3pPr marL="1143000" indent="-228600" defTabSz="685800">
                        <a:lnSpc>
                          <a:spcPct val="90000"/>
                        </a:lnSpc>
                        <a:spcBef>
                          <a:spcPts val="375"/>
                        </a:spcBef>
                        <a:buFont typeface="Arial" charset="0"/>
                        <a:defRPr sz="1300">
                          <a:solidFill>
                            <a:schemeClr val="tx1"/>
                          </a:solidFill>
                          <a:latin typeface="Calibri" charset="0"/>
                        </a:defRPr>
                      </a:lvl3pPr>
                      <a:lvl4pPr marL="1600200" indent="-228600" defTabSz="685800">
                        <a:lnSpc>
                          <a:spcPct val="90000"/>
                        </a:lnSpc>
                        <a:spcBef>
                          <a:spcPts val="375"/>
                        </a:spcBef>
                        <a:buFont typeface="Arial" charset="0"/>
                        <a:defRPr sz="1100">
                          <a:solidFill>
                            <a:schemeClr val="tx1"/>
                          </a:solidFill>
                          <a:latin typeface="Calibri" charset="0"/>
                        </a:defRPr>
                      </a:lvl4pPr>
                      <a:lvl5pPr marL="2057400" indent="-228600" defTabSz="685800">
                        <a:lnSpc>
                          <a:spcPct val="90000"/>
                        </a:lnSpc>
                        <a:spcBef>
                          <a:spcPts val="375"/>
                        </a:spcBef>
                        <a:buFont typeface="Arial" charset="0"/>
                        <a:defRPr sz="1100">
                          <a:solidFill>
                            <a:schemeClr val="tx1"/>
                          </a:solidFill>
                          <a:latin typeface="Calibri" charset="0"/>
                        </a:defRPr>
                      </a:lvl5pPr>
                      <a:lvl6pPr marL="2514600" indent="-228600" defTabSz="685800" eaLnBrk="0" fontAlgn="base" hangingPunct="0">
                        <a:lnSpc>
                          <a:spcPct val="90000"/>
                        </a:lnSpc>
                        <a:spcBef>
                          <a:spcPts val="375"/>
                        </a:spcBef>
                        <a:spcAft>
                          <a:spcPct val="0"/>
                        </a:spcAft>
                        <a:buFont typeface="Arial" charset="0"/>
                        <a:defRPr sz="1100">
                          <a:solidFill>
                            <a:schemeClr val="tx1"/>
                          </a:solidFill>
                          <a:latin typeface="Calibri" charset="0"/>
                        </a:defRPr>
                      </a:lvl6pPr>
                      <a:lvl7pPr marL="2971800" indent="-228600" defTabSz="685800" eaLnBrk="0" fontAlgn="base" hangingPunct="0">
                        <a:lnSpc>
                          <a:spcPct val="90000"/>
                        </a:lnSpc>
                        <a:spcBef>
                          <a:spcPts val="375"/>
                        </a:spcBef>
                        <a:spcAft>
                          <a:spcPct val="0"/>
                        </a:spcAft>
                        <a:buFont typeface="Arial" charset="0"/>
                        <a:defRPr sz="1100">
                          <a:solidFill>
                            <a:schemeClr val="tx1"/>
                          </a:solidFill>
                          <a:latin typeface="Calibri" charset="0"/>
                        </a:defRPr>
                      </a:lvl7pPr>
                      <a:lvl8pPr marL="3429000" indent="-228600" defTabSz="685800" eaLnBrk="0" fontAlgn="base" hangingPunct="0">
                        <a:lnSpc>
                          <a:spcPct val="90000"/>
                        </a:lnSpc>
                        <a:spcBef>
                          <a:spcPts val="375"/>
                        </a:spcBef>
                        <a:spcAft>
                          <a:spcPct val="0"/>
                        </a:spcAft>
                        <a:buFont typeface="Arial" charset="0"/>
                        <a:defRPr sz="1100">
                          <a:solidFill>
                            <a:schemeClr val="tx1"/>
                          </a:solidFill>
                          <a:latin typeface="Calibri" charset="0"/>
                        </a:defRPr>
                      </a:lvl8pPr>
                      <a:lvl9pPr marL="3886200" indent="-228600" defTabSz="685800" eaLnBrk="0" fontAlgn="base" hangingPunct="0">
                        <a:lnSpc>
                          <a:spcPct val="90000"/>
                        </a:lnSpc>
                        <a:spcBef>
                          <a:spcPts val="375"/>
                        </a:spcBef>
                        <a:spcAft>
                          <a:spcPct val="0"/>
                        </a:spcAft>
                        <a:buFont typeface="Arial" charset="0"/>
                        <a:defRPr sz="1100">
                          <a:solidFill>
                            <a:schemeClr val="tx1"/>
                          </a:solidFill>
                          <a:latin typeface="Calibri"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GB" altLang="x-none" sz="1600" u="none" strike="noStrike" cap="none" normalizeH="0" baseline="0" dirty="0">
                          <a:ln>
                            <a:noFill/>
                          </a:ln>
                          <a:effectLst/>
                          <a:latin typeface="+mj-lt"/>
                        </a:rPr>
                        <a:t>Girls may have to miss school, during disasters that effect natural resources i.e. drought,  as they have to walk further to collect water or firewood</a:t>
                      </a:r>
                      <a:endParaRPr kumimoji="0" lang="en-GB" altLang="x-none" sz="1600" b="0" i="0" u="none" strike="noStrike" cap="none" normalizeH="0" baseline="0" dirty="0">
                        <a:ln>
                          <a:noFill/>
                        </a:ln>
                        <a:solidFill>
                          <a:schemeClr val="tx1"/>
                        </a:solidFill>
                        <a:effectLst/>
                        <a:latin typeface="+mj-lt"/>
                        <a:ea typeface="MS PGothic" charset="-128"/>
                      </a:endParaRPr>
                    </a:p>
                  </a:txBody>
                  <a:tcPr marT="45690" marB="45690" horzOverflow="overflow"/>
                </a:tc>
                <a:tc>
                  <a:txBody>
                    <a:bodyPr/>
                    <a:lstStyle>
                      <a:lvl1pPr defTabSz="685800">
                        <a:lnSpc>
                          <a:spcPct val="90000"/>
                        </a:lnSpc>
                        <a:spcBef>
                          <a:spcPts val="750"/>
                        </a:spcBef>
                        <a:buFont typeface="Arial" charset="0"/>
                        <a:defRPr sz="1900">
                          <a:solidFill>
                            <a:schemeClr val="tx1"/>
                          </a:solidFill>
                          <a:latin typeface="Calibri" charset="0"/>
                        </a:defRPr>
                      </a:lvl1pPr>
                      <a:lvl2pPr marL="742950" indent="-285750" defTabSz="685800">
                        <a:lnSpc>
                          <a:spcPct val="90000"/>
                        </a:lnSpc>
                        <a:spcBef>
                          <a:spcPts val="375"/>
                        </a:spcBef>
                        <a:buFont typeface="Arial" charset="0"/>
                        <a:defRPr sz="1600">
                          <a:solidFill>
                            <a:schemeClr val="tx1"/>
                          </a:solidFill>
                          <a:latin typeface="Calibri" charset="0"/>
                        </a:defRPr>
                      </a:lvl2pPr>
                      <a:lvl3pPr marL="1143000" indent="-228600" defTabSz="685800">
                        <a:lnSpc>
                          <a:spcPct val="90000"/>
                        </a:lnSpc>
                        <a:spcBef>
                          <a:spcPts val="375"/>
                        </a:spcBef>
                        <a:buFont typeface="Arial" charset="0"/>
                        <a:defRPr sz="1300">
                          <a:solidFill>
                            <a:schemeClr val="tx1"/>
                          </a:solidFill>
                          <a:latin typeface="Calibri" charset="0"/>
                        </a:defRPr>
                      </a:lvl3pPr>
                      <a:lvl4pPr marL="1600200" indent="-228600" defTabSz="685800">
                        <a:lnSpc>
                          <a:spcPct val="90000"/>
                        </a:lnSpc>
                        <a:spcBef>
                          <a:spcPts val="375"/>
                        </a:spcBef>
                        <a:buFont typeface="Arial" charset="0"/>
                        <a:defRPr sz="1100">
                          <a:solidFill>
                            <a:schemeClr val="tx1"/>
                          </a:solidFill>
                          <a:latin typeface="Calibri" charset="0"/>
                        </a:defRPr>
                      </a:lvl4pPr>
                      <a:lvl5pPr marL="2057400" indent="-228600" defTabSz="685800">
                        <a:lnSpc>
                          <a:spcPct val="90000"/>
                        </a:lnSpc>
                        <a:spcBef>
                          <a:spcPts val="375"/>
                        </a:spcBef>
                        <a:buFont typeface="Arial" charset="0"/>
                        <a:defRPr sz="1100">
                          <a:solidFill>
                            <a:schemeClr val="tx1"/>
                          </a:solidFill>
                          <a:latin typeface="Calibri" charset="0"/>
                        </a:defRPr>
                      </a:lvl5pPr>
                      <a:lvl6pPr marL="2514600" indent="-228600" defTabSz="685800" eaLnBrk="0" fontAlgn="base" hangingPunct="0">
                        <a:lnSpc>
                          <a:spcPct val="90000"/>
                        </a:lnSpc>
                        <a:spcBef>
                          <a:spcPts val="375"/>
                        </a:spcBef>
                        <a:spcAft>
                          <a:spcPct val="0"/>
                        </a:spcAft>
                        <a:buFont typeface="Arial" charset="0"/>
                        <a:defRPr sz="1100">
                          <a:solidFill>
                            <a:schemeClr val="tx1"/>
                          </a:solidFill>
                          <a:latin typeface="Calibri" charset="0"/>
                        </a:defRPr>
                      </a:lvl6pPr>
                      <a:lvl7pPr marL="2971800" indent="-228600" defTabSz="685800" eaLnBrk="0" fontAlgn="base" hangingPunct="0">
                        <a:lnSpc>
                          <a:spcPct val="90000"/>
                        </a:lnSpc>
                        <a:spcBef>
                          <a:spcPts val="375"/>
                        </a:spcBef>
                        <a:spcAft>
                          <a:spcPct val="0"/>
                        </a:spcAft>
                        <a:buFont typeface="Arial" charset="0"/>
                        <a:defRPr sz="1100">
                          <a:solidFill>
                            <a:schemeClr val="tx1"/>
                          </a:solidFill>
                          <a:latin typeface="Calibri" charset="0"/>
                        </a:defRPr>
                      </a:lvl7pPr>
                      <a:lvl8pPr marL="3429000" indent="-228600" defTabSz="685800" eaLnBrk="0" fontAlgn="base" hangingPunct="0">
                        <a:lnSpc>
                          <a:spcPct val="90000"/>
                        </a:lnSpc>
                        <a:spcBef>
                          <a:spcPts val="375"/>
                        </a:spcBef>
                        <a:spcAft>
                          <a:spcPct val="0"/>
                        </a:spcAft>
                        <a:buFont typeface="Arial" charset="0"/>
                        <a:defRPr sz="1100">
                          <a:solidFill>
                            <a:schemeClr val="tx1"/>
                          </a:solidFill>
                          <a:latin typeface="Calibri" charset="0"/>
                        </a:defRPr>
                      </a:lvl8pPr>
                      <a:lvl9pPr marL="3886200" indent="-228600" defTabSz="685800" eaLnBrk="0" fontAlgn="base" hangingPunct="0">
                        <a:lnSpc>
                          <a:spcPct val="90000"/>
                        </a:lnSpc>
                        <a:spcBef>
                          <a:spcPts val="375"/>
                        </a:spcBef>
                        <a:spcAft>
                          <a:spcPct val="0"/>
                        </a:spcAft>
                        <a:buFont typeface="Arial" charset="0"/>
                        <a:defRPr sz="1100">
                          <a:solidFill>
                            <a:schemeClr val="tx1"/>
                          </a:solidFill>
                          <a:latin typeface="Calibri"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GB" altLang="x-none" sz="1600" u="none" strike="noStrike" cap="none" normalizeH="0" baseline="0" dirty="0">
                          <a:ln>
                            <a:noFill/>
                          </a:ln>
                          <a:effectLst/>
                          <a:latin typeface="+mj-lt"/>
                        </a:rPr>
                        <a:t>Some people expect boys to be strong and to look after themselves, which can have a negative impact on boys’ mental health</a:t>
                      </a:r>
                    </a:p>
                    <a:p>
                      <a:pPr marL="0" marR="0" lvl="0" indent="0" algn="ctr" defTabSz="685800" rtl="0" eaLnBrk="1" fontAlgn="base" latinLnBrk="0" hangingPunct="1">
                        <a:lnSpc>
                          <a:spcPct val="100000"/>
                        </a:lnSpc>
                        <a:spcBef>
                          <a:spcPct val="0"/>
                        </a:spcBef>
                        <a:spcAft>
                          <a:spcPct val="0"/>
                        </a:spcAft>
                        <a:buClrTx/>
                        <a:buSzTx/>
                        <a:buFontTx/>
                        <a:buNone/>
                        <a:tabLst/>
                      </a:pPr>
                      <a:endParaRPr kumimoji="0" lang="en-GB" altLang="x-none" sz="1600" b="0" i="0" u="none" strike="noStrike" cap="none" normalizeH="0" baseline="0" dirty="0">
                        <a:ln>
                          <a:noFill/>
                        </a:ln>
                        <a:solidFill>
                          <a:schemeClr val="tx1"/>
                        </a:solidFill>
                        <a:effectLst/>
                        <a:latin typeface="+mj-lt"/>
                        <a:ea typeface="MS PGothic" charset="-128"/>
                      </a:endParaRPr>
                    </a:p>
                  </a:txBody>
                  <a:tcPr marT="45690" marB="45690" horzOverflow="overflow"/>
                </a:tc>
                <a:extLst>
                  <a:ext uri="{0D108BD9-81ED-4DB2-BD59-A6C34878D82A}">
                    <a16:rowId xmlns:a16="http://schemas.microsoft.com/office/drawing/2014/main" val="10002"/>
                  </a:ext>
                </a:extLst>
              </a:tr>
              <a:tr h="926493">
                <a:tc gridSpan="2">
                  <a:txBody>
                    <a:bodyPr/>
                    <a:lstStyle>
                      <a:lvl1pPr defTabSz="685800">
                        <a:lnSpc>
                          <a:spcPct val="90000"/>
                        </a:lnSpc>
                        <a:spcBef>
                          <a:spcPts val="750"/>
                        </a:spcBef>
                        <a:buFont typeface="Arial" charset="0"/>
                        <a:defRPr sz="1900">
                          <a:solidFill>
                            <a:schemeClr val="tx1"/>
                          </a:solidFill>
                          <a:latin typeface="Calibri" charset="0"/>
                        </a:defRPr>
                      </a:lvl1pPr>
                      <a:lvl2pPr marL="742950" indent="-285750" defTabSz="685800">
                        <a:lnSpc>
                          <a:spcPct val="90000"/>
                        </a:lnSpc>
                        <a:spcBef>
                          <a:spcPts val="375"/>
                        </a:spcBef>
                        <a:buFont typeface="Arial" charset="0"/>
                        <a:defRPr sz="1600">
                          <a:solidFill>
                            <a:schemeClr val="tx1"/>
                          </a:solidFill>
                          <a:latin typeface="Calibri" charset="0"/>
                        </a:defRPr>
                      </a:lvl2pPr>
                      <a:lvl3pPr marL="1143000" indent="-228600" defTabSz="685800">
                        <a:lnSpc>
                          <a:spcPct val="90000"/>
                        </a:lnSpc>
                        <a:spcBef>
                          <a:spcPts val="375"/>
                        </a:spcBef>
                        <a:buFont typeface="Arial" charset="0"/>
                        <a:defRPr sz="1300">
                          <a:solidFill>
                            <a:schemeClr val="tx1"/>
                          </a:solidFill>
                          <a:latin typeface="Calibri" charset="0"/>
                        </a:defRPr>
                      </a:lvl3pPr>
                      <a:lvl4pPr marL="1600200" indent="-228600" defTabSz="685800">
                        <a:lnSpc>
                          <a:spcPct val="90000"/>
                        </a:lnSpc>
                        <a:spcBef>
                          <a:spcPts val="375"/>
                        </a:spcBef>
                        <a:buFont typeface="Arial" charset="0"/>
                        <a:defRPr sz="1100">
                          <a:solidFill>
                            <a:schemeClr val="tx1"/>
                          </a:solidFill>
                          <a:latin typeface="Calibri" charset="0"/>
                        </a:defRPr>
                      </a:lvl4pPr>
                      <a:lvl5pPr marL="2057400" indent="-228600" defTabSz="685800">
                        <a:lnSpc>
                          <a:spcPct val="90000"/>
                        </a:lnSpc>
                        <a:spcBef>
                          <a:spcPts val="375"/>
                        </a:spcBef>
                        <a:buFont typeface="Arial" charset="0"/>
                        <a:defRPr sz="1100">
                          <a:solidFill>
                            <a:schemeClr val="tx1"/>
                          </a:solidFill>
                          <a:latin typeface="Calibri" charset="0"/>
                        </a:defRPr>
                      </a:lvl5pPr>
                      <a:lvl6pPr marL="2514600" indent="-228600" defTabSz="685800" eaLnBrk="0" fontAlgn="base" hangingPunct="0">
                        <a:lnSpc>
                          <a:spcPct val="90000"/>
                        </a:lnSpc>
                        <a:spcBef>
                          <a:spcPts val="375"/>
                        </a:spcBef>
                        <a:spcAft>
                          <a:spcPct val="0"/>
                        </a:spcAft>
                        <a:buFont typeface="Arial" charset="0"/>
                        <a:defRPr sz="1100">
                          <a:solidFill>
                            <a:schemeClr val="tx1"/>
                          </a:solidFill>
                          <a:latin typeface="Calibri" charset="0"/>
                        </a:defRPr>
                      </a:lvl6pPr>
                      <a:lvl7pPr marL="2971800" indent="-228600" defTabSz="685800" eaLnBrk="0" fontAlgn="base" hangingPunct="0">
                        <a:lnSpc>
                          <a:spcPct val="90000"/>
                        </a:lnSpc>
                        <a:spcBef>
                          <a:spcPts val="375"/>
                        </a:spcBef>
                        <a:spcAft>
                          <a:spcPct val="0"/>
                        </a:spcAft>
                        <a:buFont typeface="Arial" charset="0"/>
                        <a:defRPr sz="1100">
                          <a:solidFill>
                            <a:schemeClr val="tx1"/>
                          </a:solidFill>
                          <a:latin typeface="Calibri" charset="0"/>
                        </a:defRPr>
                      </a:lvl7pPr>
                      <a:lvl8pPr marL="3429000" indent="-228600" defTabSz="685800" eaLnBrk="0" fontAlgn="base" hangingPunct="0">
                        <a:lnSpc>
                          <a:spcPct val="90000"/>
                        </a:lnSpc>
                        <a:spcBef>
                          <a:spcPts val="375"/>
                        </a:spcBef>
                        <a:spcAft>
                          <a:spcPct val="0"/>
                        </a:spcAft>
                        <a:buFont typeface="Arial" charset="0"/>
                        <a:defRPr sz="1100">
                          <a:solidFill>
                            <a:schemeClr val="tx1"/>
                          </a:solidFill>
                          <a:latin typeface="Calibri" charset="0"/>
                        </a:defRPr>
                      </a:lvl8pPr>
                      <a:lvl9pPr marL="3886200" indent="-228600" defTabSz="685800" eaLnBrk="0" fontAlgn="base" hangingPunct="0">
                        <a:lnSpc>
                          <a:spcPct val="90000"/>
                        </a:lnSpc>
                        <a:spcBef>
                          <a:spcPts val="375"/>
                        </a:spcBef>
                        <a:spcAft>
                          <a:spcPct val="0"/>
                        </a:spcAft>
                        <a:buFont typeface="Arial" charset="0"/>
                        <a:defRPr sz="1100">
                          <a:solidFill>
                            <a:schemeClr val="tx1"/>
                          </a:solidFill>
                          <a:latin typeface="Calibri"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altLang="x-none" sz="1600" u="none" strike="noStrike" cap="none" normalizeH="0" baseline="0" dirty="0">
                          <a:ln>
                            <a:noFill/>
                          </a:ln>
                          <a:effectLst/>
                          <a:latin typeface="+mj-lt"/>
                        </a:rPr>
                        <a:t>Children who don’t think of themselves as a girl or a boy, may be at greater risk from social discrimination, abuse &amp; sufficient shelter and health options during disasters. </a:t>
                      </a:r>
                    </a:p>
                  </a:txBody>
                  <a:tcPr marT="45690" marB="45690" horzOverflow="overflow"/>
                </a:tc>
                <a:tc hMerge="1">
                  <a:txBody>
                    <a:bodyPr/>
                    <a:lstStyle/>
                    <a:p>
                      <a:endParaRPr lang="en-US"/>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84897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noChangeArrowheads="1"/>
          </p:cNvSpPr>
          <p:nvPr>
            <p:ph type="title"/>
          </p:nvPr>
        </p:nvSpPr>
        <p:spPr>
          <a:xfrm>
            <a:off x="1466630" y="539015"/>
            <a:ext cx="8551862" cy="1325563"/>
          </a:xfrm>
        </p:spPr>
        <p:txBody>
          <a:bodyPr/>
          <a:lstStyle/>
          <a:p>
            <a:r>
              <a:rPr lang="en-GB" altLang="en-US" dirty="0"/>
              <a:t>3.  Creating inclusive and enabling environments </a:t>
            </a:r>
            <a:r>
              <a:rPr lang="mr-IN" altLang="en-US" dirty="0"/>
              <a:t>–</a:t>
            </a:r>
            <a:r>
              <a:rPr lang="en-GB" altLang="en-US" dirty="0"/>
              <a:t> </a:t>
            </a:r>
            <a:r>
              <a:rPr lang="en-GB" altLang="en-US" i="1" dirty="0"/>
              <a:t>How? </a:t>
            </a:r>
            <a:endParaRPr lang="en-GB" altLang="en-US" baseline="30000" dirty="0"/>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rot="1259408">
            <a:off x="9714640" y="285381"/>
            <a:ext cx="2613921" cy="784177"/>
          </a:xfrm>
          <a:prstGeom prst="rect">
            <a:avLst/>
          </a:prstGeom>
        </p:spPr>
      </p:pic>
      <p:sp>
        <p:nvSpPr>
          <p:cNvPr id="3" name="Rectangle 2"/>
          <p:cNvSpPr/>
          <p:nvPr/>
        </p:nvSpPr>
        <p:spPr>
          <a:xfrm>
            <a:off x="1271464" y="2482451"/>
            <a:ext cx="9937104" cy="3046988"/>
          </a:xfrm>
          <a:prstGeom prst="rect">
            <a:avLst/>
          </a:prstGeom>
        </p:spPr>
        <p:txBody>
          <a:bodyPr wrap="square">
            <a:spAutoFit/>
          </a:bodyPr>
          <a:lstStyle/>
          <a:p>
            <a:pPr marL="342900" indent="-342900">
              <a:buFont typeface="Arial" charset="0"/>
              <a:buChar char="•"/>
            </a:pPr>
            <a:r>
              <a:rPr lang="en-US" sz="2400" dirty="0">
                <a:latin typeface="ArialMT" charset="0"/>
              </a:rPr>
              <a:t>Place a conscious focus on inclusiveness in programs and projects. Think of: </a:t>
            </a:r>
            <a:r>
              <a:rPr lang="en-US" sz="2400" b="1" dirty="0">
                <a:solidFill>
                  <a:srgbClr val="008F00"/>
                </a:solidFill>
                <a:latin typeface="ArialMT" charset="0"/>
              </a:rPr>
              <a:t>gender, age, race, class / caste / tribe, ability</a:t>
            </a:r>
            <a:endParaRPr lang="en-US" sz="2400" dirty="0">
              <a:latin typeface="ArialMT" charset="0"/>
            </a:endParaRPr>
          </a:p>
          <a:p>
            <a:pPr marL="342900" indent="-342900">
              <a:buFont typeface="Arial" charset="0"/>
              <a:buChar char="•"/>
            </a:pPr>
            <a:r>
              <a:rPr lang="en-US" sz="2400" dirty="0">
                <a:solidFill>
                  <a:srgbClr val="FF0000"/>
                </a:solidFill>
                <a:latin typeface="ArialMT" charset="0"/>
              </a:rPr>
              <a:t>Be aware of differentiated roles and responsibilities and how these may affect the vulnerability of all youth</a:t>
            </a:r>
          </a:p>
          <a:p>
            <a:pPr marL="342900" indent="-342900">
              <a:buFont typeface="Arial" charset="0"/>
              <a:buChar char="•"/>
            </a:pPr>
            <a:r>
              <a:rPr lang="en-US" sz="2400" dirty="0">
                <a:latin typeface="ArialMT" charset="0"/>
              </a:rPr>
              <a:t>Be aware of, and actively respond to, factors that increase the vulnerability for particular youth, such as violence and access to education </a:t>
            </a:r>
          </a:p>
          <a:p>
            <a:pPr marL="342900" indent="-342900">
              <a:buFont typeface="Arial" charset="0"/>
              <a:buChar char="•"/>
            </a:pPr>
            <a:r>
              <a:rPr lang="en-US" sz="2400" dirty="0" err="1">
                <a:solidFill>
                  <a:srgbClr val="FF0000"/>
                </a:solidFill>
                <a:latin typeface="ArialMT" charset="0"/>
              </a:rPr>
              <a:t>Recognise</a:t>
            </a:r>
            <a:r>
              <a:rPr lang="en-US" sz="2400" dirty="0">
                <a:solidFill>
                  <a:srgbClr val="FF0000"/>
                </a:solidFill>
                <a:latin typeface="ArialMT" charset="0"/>
              </a:rPr>
              <a:t> the abilities of all youth, not just their vulnerabilities</a:t>
            </a: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71461" y="2564028"/>
            <a:ext cx="390339" cy="388604"/>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60982" y="3313276"/>
            <a:ext cx="390339" cy="388604"/>
          </a:xfrm>
          <a:prstGeom prst="rect">
            <a:avLst/>
          </a:prstGeom>
        </p:spPr>
      </p:pic>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60983" y="4062524"/>
            <a:ext cx="390339" cy="388604"/>
          </a:xfrm>
          <a:prstGeom prst="rect">
            <a:avLst/>
          </a:prstGeom>
        </p:spPr>
      </p:pic>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71461" y="5129039"/>
            <a:ext cx="390339" cy="388604"/>
          </a:xfrm>
          <a:prstGeom prst="rect">
            <a:avLst/>
          </a:prstGeom>
        </p:spPr>
      </p:pic>
    </p:spTree>
    <p:extLst>
      <p:ext uri="{BB962C8B-B14F-4D97-AF65-F5344CB8AC3E}">
        <p14:creationId xmlns:p14="http://schemas.microsoft.com/office/powerpoint/2010/main" val="1589199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Why engage the Red Cross Red Crescent Movement - </a:t>
            </a:r>
            <a:r>
              <a:rPr lang="en-US" i="1" dirty="0"/>
              <a:t>numbers</a:t>
            </a:r>
            <a:br>
              <a:rPr lang="en-US" i="1" dirty="0"/>
            </a:br>
            <a:endParaRPr lang="en-US" i="1" dirty="0"/>
          </a:p>
        </p:txBody>
      </p:sp>
      <p:sp>
        <p:nvSpPr>
          <p:cNvPr id="3" name="Content Placeholder 2"/>
          <p:cNvSpPr>
            <a:spLocks noGrp="1"/>
          </p:cNvSpPr>
          <p:nvPr>
            <p:ph idx="1"/>
          </p:nvPr>
        </p:nvSpPr>
        <p:spPr>
          <a:xfrm>
            <a:off x="695400" y="2204864"/>
            <a:ext cx="4537720" cy="3180011"/>
          </a:xfrm>
        </p:spPr>
        <p:txBody>
          <a:bodyPr/>
          <a:lstStyle/>
          <a:p>
            <a:pPr marL="0" indent="0" algn="ctr">
              <a:buNone/>
            </a:pPr>
            <a:r>
              <a:rPr lang="en-US" sz="2800" dirty="0"/>
              <a:t>About </a:t>
            </a:r>
            <a:r>
              <a:rPr lang="en-US" sz="2800" b="1" dirty="0">
                <a:solidFill>
                  <a:srgbClr val="FF0000"/>
                </a:solidFill>
              </a:rPr>
              <a:t>half of the volunteers </a:t>
            </a:r>
            <a:r>
              <a:rPr lang="en-US" sz="2800" dirty="0"/>
              <a:t>of the International Red Cross and Red Crescent Movement are young people, which means around                                   </a:t>
            </a:r>
            <a:r>
              <a:rPr lang="en-US" sz="2800" b="1" dirty="0">
                <a:solidFill>
                  <a:srgbClr val="008F00"/>
                </a:solidFill>
              </a:rPr>
              <a:t>7 million youth volunteers</a:t>
            </a:r>
            <a:endParaRPr lang="en-US" sz="2800" dirty="0"/>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074376" y="0"/>
            <a:ext cx="1117624" cy="905306"/>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535452" y="1909113"/>
            <a:ext cx="6097736" cy="4948887"/>
          </a:xfrm>
          <a:prstGeom prst="rect">
            <a:avLst/>
          </a:prstGeom>
        </p:spPr>
      </p:pic>
    </p:spTree>
    <p:extLst>
      <p:ext uri="{BB962C8B-B14F-4D97-AF65-F5344CB8AC3E}">
        <p14:creationId xmlns:p14="http://schemas.microsoft.com/office/powerpoint/2010/main" val="395093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noChangeArrowheads="1"/>
          </p:cNvSpPr>
          <p:nvPr>
            <p:ph type="title"/>
          </p:nvPr>
        </p:nvSpPr>
        <p:spPr/>
        <p:txBody>
          <a:bodyPr/>
          <a:lstStyle/>
          <a:p>
            <a:r>
              <a:rPr lang="en-US" dirty="0"/>
              <a:t>4. Why engage the Red Cross Red Crescent Movement - </a:t>
            </a:r>
            <a:r>
              <a:rPr lang="en-US" i="1" dirty="0"/>
              <a:t>mandate</a:t>
            </a:r>
            <a:br>
              <a:rPr lang="en-US" i="1" dirty="0"/>
            </a:br>
            <a:endParaRPr lang="en-GB" altLang="en-US" dirty="0"/>
          </a:p>
        </p:txBody>
      </p:sp>
      <p:sp>
        <p:nvSpPr>
          <p:cNvPr id="8195" name="Content Placeholder 2"/>
          <p:cNvSpPr>
            <a:spLocks noGrp="1" noChangeArrowheads="1"/>
          </p:cNvSpPr>
          <p:nvPr>
            <p:ph idx="1"/>
          </p:nvPr>
        </p:nvSpPr>
        <p:spPr>
          <a:xfrm>
            <a:off x="838200" y="1696696"/>
            <a:ext cx="10515600" cy="4351338"/>
          </a:xfrm>
        </p:spPr>
        <p:txBody>
          <a:bodyPr/>
          <a:lstStyle/>
          <a:p>
            <a:pPr>
              <a:buFont typeface="Arial" panose="020B0604020202020204" pitchFamily="34" charset="0"/>
              <a:buChar char="•"/>
              <a:defRPr/>
            </a:pPr>
            <a:endParaRPr lang="en-GB" sz="2400" dirty="0"/>
          </a:p>
          <a:p>
            <a:pPr>
              <a:buFont typeface="Arial" panose="020B0604020202020204" pitchFamily="34" charset="0"/>
              <a:buChar char="•"/>
              <a:defRPr/>
            </a:pPr>
            <a:r>
              <a:rPr lang="en-GB" sz="2400" dirty="0"/>
              <a:t>Climate change is set to profoundly alter the way we live, and how we seek and share economic development </a:t>
            </a:r>
            <a:r>
              <a:rPr lang="en-GB" sz="2400" baseline="30000" dirty="0"/>
              <a:t>(1)</a:t>
            </a:r>
          </a:p>
          <a:p>
            <a:pPr marL="0" indent="0">
              <a:buNone/>
              <a:defRPr/>
            </a:pPr>
            <a:endParaRPr lang="en-GB" sz="2000" b="1" baseline="30000" dirty="0"/>
          </a:p>
          <a:p>
            <a:pPr>
              <a:buFont typeface="Arial" panose="020B0604020202020204" pitchFamily="34" charset="0"/>
              <a:buChar char="•"/>
              <a:defRPr/>
            </a:pPr>
            <a:endParaRPr lang="en-GB" altLang="en-US" sz="2000" dirty="0"/>
          </a:p>
          <a:p>
            <a:pPr>
              <a:buFont typeface="Arial" panose="020B0604020202020204" pitchFamily="34" charset="0"/>
              <a:buChar char="•"/>
              <a:defRPr/>
            </a:pPr>
            <a:endParaRPr lang="en-GB" altLang="en-US" sz="2000" dirty="0"/>
          </a:p>
          <a:p>
            <a:pPr>
              <a:buFont typeface="Arial" panose="020B0604020202020204" pitchFamily="34" charset="0"/>
              <a:buChar char="•"/>
              <a:defRPr/>
            </a:pPr>
            <a:endParaRPr lang="en-GB" altLang="en-US" sz="2000" dirty="0"/>
          </a:p>
          <a:p>
            <a:pPr>
              <a:buFont typeface="Arial" panose="020B0604020202020204" pitchFamily="34" charset="0"/>
              <a:buChar char="•"/>
              <a:defRPr/>
            </a:pPr>
            <a:endParaRPr lang="en-GB" altLang="en-US" sz="2400" b="1" dirty="0"/>
          </a:p>
          <a:p>
            <a:pPr>
              <a:buFont typeface="Arial" panose="020B0604020202020204" pitchFamily="34" charset="0"/>
              <a:buChar char="•"/>
              <a:defRPr/>
            </a:pPr>
            <a:r>
              <a:rPr lang="en-GB" altLang="en-US" sz="2400" dirty="0"/>
              <a:t>Climate Change Adaptation: a priority for the					 Red Cross	Red Crescent Movement </a:t>
            </a:r>
            <a:endParaRPr lang="en-GB" altLang="en-US" dirty="0"/>
          </a:p>
        </p:txBody>
      </p:sp>
      <p:sp>
        <p:nvSpPr>
          <p:cNvPr id="4" name="TextBox 3"/>
          <p:cNvSpPr txBox="1"/>
          <p:nvPr/>
        </p:nvSpPr>
        <p:spPr>
          <a:xfrm>
            <a:off x="1631504" y="3185681"/>
            <a:ext cx="3888432" cy="1323439"/>
          </a:xfrm>
          <a:prstGeom prst="rect">
            <a:avLst/>
          </a:prstGeom>
          <a:solidFill>
            <a:srgbClr val="FFC000"/>
          </a:solidFill>
        </p:spPr>
        <p:txBody>
          <a:bodyPr wrap="square">
            <a:spAutoFit/>
          </a:bodyPr>
          <a:lstStyle/>
          <a:p>
            <a:pPr>
              <a:defRPr/>
            </a:pPr>
            <a:r>
              <a:rPr lang="en-GB" altLang="en-US" sz="2000" b="1" dirty="0">
                <a:latin typeface="+mn-lt"/>
                <a:ea typeface="MS PGothic" panose="020B0600070205080204" pitchFamily="34" charset="-128"/>
                <a:cs typeface="Arial" panose="020B0604020202020204" pitchFamily="34" charset="0"/>
              </a:rPr>
              <a:t>Previously: </a:t>
            </a:r>
            <a:r>
              <a:rPr lang="en-GB" altLang="en-US" sz="2000" dirty="0">
                <a:latin typeface="+mn-lt"/>
                <a:ea typeface="MS PGothic" panose="020B0600070205080204" pitchFamily="34" charset="-128"/>
                <a:cs typeface="Arial" panose="020B0604020202020204" pitchFamily="34" charset="0"/>
              </a:rPr>
              <a:t>Climate change action referred to </a:t>
            </a:r>
            <a:r>
              <a:rPr lang="en-GB" altLang="en-US" sz="2000" u="sng" dirty="0">
                <a:latin typeface="+mn-lt"/>
                <a:ea typeface="MS PGothic" panose="020B0600070205080204" pitchFamily="34" charset="-128"/>
                <a:cs typeface="Arial" panose="020B0604020202020204" pitchFamily="34" charset="0"/>
              </a:rPr>
              <a:t>mitigation</a:t>
            </a:r>
            <a:r>
              <a:rPr lang="en-GB" altLang="en-US" sz="2000" dirty="0">
                <a:latin typeface="+mn-lt"/>
                <a:ea typeface="MS PGothic" panose="020B0600070205080204" pitchFamily="34" charset="-128"/>
                <a:cs typeface="Arial" panose="020B0604020202020204" pitchFamily="34" charset="0"/>
              </a:rPr>
              <a:t> only: reducing greenhouse gases</a:t>
            </a:r>
          </a:p>
          <a:p>
            <a:pPr>
              <a:defRPr/>
            </a:pPr>
            <a:endParaRPr lang="en-GB" altLang="en-US" sz="2000" b="1" dirty="0">
              <a:latin typeface="+mn-lt"/>
              <a:ea typeface="MS PGothic" panose="020B0600070205080204" pitchFamily="34" charset="-128"/>
              <a:cs typeface="Arial" panose="020B0604020202020204" pitchFamily="34" charset="0"/>
            </a:endParaRPr>
          </a:p>
        </p:txBody>
      </p:sp>
      <p:sp>
        <p:nvSpPr>
          <p:cNvPr id="5" name="TextBox 4"/>
          <p:cNvSpPr txBox="1"/>
          <p:nvPr/>
        </p:nvSpPr>
        <p:spPr>
          <a:xfrm>
            <a:off x="6491826" y="3185679"/>
            <a:ext cx="3744416" cy="1323439"/>
          </a:xfrm>
          <a:prstGeom prst="rect">
            <a:avLst/>
          </a:prstGeom>
          <a:solidFill>
            <a:srgbClr val="92D050"/>
          </a:solidFill>
        </p:spPr>
        <p:txBody>
          <a:bodyPr wrap="square">
            <a:spAutoFit/>
          </a:bodyPr>
          <a:lstStyle/>
          <a:p>
            <a:pPr>
              <a:defRPr/>
            </a:pPr>
            <a:r>
              <a:rPr lang="en-GB" altLang="en-US" sz="2000" b="1" dirty="0">
                <a:latin typeface="+mn-lt"/>
                <a:ea typeface="MS PGothic" panose="020B0600070205080204" pitchFamily="34" charset="-128"/>
              </a:rPr>
              <a:t>Now: </a:t>
            </a:r>
            <a:r>
              <a:rPr lang="en-GB" altLang="en-US" sz="2000" dirty="0">
                <a:latin typeface="+mn-lt"/>
                <a:ea typeface="MS PGothic" panose="020B0600070205080204" pitchFamily="34" charset="-128"/>
              </a:rPr>
              <a:t>Climate change action includes the need to </a:t>
            </a:r>
            <a:r>
              <a:rPr lang="en-GB" altLang="en-US" sz="2000" u="sng" dirty="0">
                <a:latin typeface="+mn-lt"/>
                <a:ea typeface="MS PGothic" panose="020B0600070205080204" pitchFamily="34" charset="-128"/>
              </a:rPr>
              <a:t>adapt</a:t>
            </a:r>
            <a:r>
              <a:rPr lang="en-GB" altLang="en-US" sz="2000" dirty="0">
                <a:latin typeface="+mn-lt"/>
                <a:ea typeface="MS PGothic" panose="020B0600070205080204" pitchFamily="34" charset="-128"/>
              </a:rPr>
              <a:t> to climate change impacts, as well as mitigation</a:t>
            </a:r>
          </a:p>
        </p:txBody>
      </p:sp>
      <p:cxnSp>
        <p:nvCxnSpPr>
          <p:cNvPr id="3" name="Straight Arrow Connector 2"/>
          <p:cNvCxnSpPr/>
          <p:nvPr/>
        </p:nvCxnSpPr>
        <p:spPr>
          <a:xfrm>
            <a:off x="5717849" y="3847399"/>
            <a:ext cx="576064" cy="0"/>
          </a:xfrm>
          <a:prstGeom prst="straightConnector1">
            <a:avLst/>
          </a:prstGeom>
          <a:ln w="8572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125552">
            <a:off x="7600446" y="4780983"/>
            <a:ext cx="1037379" cy="1466798"/>
          </a:xfrm>
          <a:prstGeom prst="rect">
            <a:avLst/>
          </a:prstGeom>
        </p:spPr>
      </p:pic>
    </p:spTree>
    <p:extLst>
      <p:ext uri="{BB962C8B-B14F-4D97-AF65-F5344CB8AC3E}">
        <p14:creationId xmlns:p14="http://schemas.microsoft.com/office/powerpoint/2010/main" val="75479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noChangeArrowheads="1"/>
          </p:cNvSpPr>
          <p:nvPr>
            <p:ph type="title"/>
          </p:nvPr>
        </p:nvSpPr>
        <p:spPr/>
        <p:txBody>
          <a:bodyPr/>
          <a:lstStyle/>
          <a:p>
            <a:r>
              <a:rPr lang="en-US" dirty="0"/>
              <a:t>4. Why engage the Red Cross Red Crescent Movement - </a:t>
            </a:r>
            <a:r>
              <a:rPr lang="en-US" i="1" dirty="0"/>
              <a:t>policies</a:t>
            </a:r>
            <a:br>
              <a:rPr lang="en-US" i="1" dirty="0"/>
            </a:br>
            <a:endParaRPr lang="en-GB" altLang="en-US" i="1" dirty="0"/>
          </a:p>
        </p:txBody>
      </p:sp>
      <p:sp>
        <p:nvSpPr>
          <p:cNvPr id="25602" name="Content Placeholder 2"/>
          <p:cNvSpPr>
            <a:spLocks noGrp="1" noChangeArrowheads="1"/>
          </p:cNvSpPr>
          <p:nvPr>
            <p:ph idx="1"/>
          </p:nvPr>
        </p:nvSpPr>
        <p:spPr>
          <a:xfrm>
            <a:off x="2020150" y="1823847"/>
            <a:ext cx="9192344" cy="4351338"/>
          </a:xfrm>
        </p:spPr>
        <p:txBody>
          <a:bodyPr/>
          <a:lstStyle/>
          <a:p>
            <a:pPr marL="0" indent="0">
              <a:buNone/>
            </a:pPr>
            <a:r>
              <a:rPr lang="en-GB" altLang="en-US" sz="2000" b="1" dirty="0">
                <a:solidFill>
                  <a:schemeClr val="accent2"/>
                </a:solidFill>
              </a:rPr>
              <a:t>The</a:t>
            </a:r>
            <a:r>
              <a:rPr lang="en-GB" altLang="en-US" sz="2000" dirty="0">
                <a:solidFill>
                  <a:schemeClr val="accent2"/>
                </a:solidFill>
              </a:rPr>
              <a:t> </a:t>
            </a:r>
            <a:r>
              <a:rPr lang="en-GB" altLang="en-US" sz="2000" b="1" dirty="0">
                <a:solidFill>
                  <a:schemeClr val="accent2"/>
                </a:solidFill>
              </a:rPr>
              <a:t>‘IFRC’s Framework for Climate Action Towards 2020’</a:t>
            </a:r>
            <a:r>
              <a:rPr lang="en-GB" altLang="en-US" sz="2000" dirty="0">
                <a:solidFill>
                  <a:schemeClr val="accent2"/>
                </a:solidFill>
              </a:rPr>
              <a:t> </a:t>
            </a:r>
          </a:p>
          <a:p>
            <a:r>
              <a:rPr lang="en-GB" altLang="en-US" sz="2000" dirty="0"/>
              <a:t>Recognises the need to </a:t>
            </a:r>
            <a:r>
              <a:rPr lang="en-GB" altLang="en-US" sz="2000" b="1" dirty="0"/>
              <a:t>better engage and mobilise regional youth networks </a:t>
            </a:r>
            <a:r>
              <a:rPr lang="en-GB" altLang="en-US" sz="2000" dirty="0"/>
              <a:t>from a knowledge and understanding perspective</a:t>
            </a:r>
          </a:p>
          <a:p>
            <a:r>
              <a:rPr lang="en-GB" altLang="en-US" sz="2000" dirty="0"/>
              <a:t>Recognises the </a:t>
            </a:r>
            <a:r>
              <a:rPr lang="en-GB" altLang="en-US" sz="2000" b="1" dirty="0"/>
              <a:t>importance of youth participation </a:t>
            </a:r>
            <a:r>
              <a:rPr lang="en-GB" altLang="en-US" sz="2000" dirty="0"/>
              <a:t>in National Societies and</a:t>
            </a:r>
            <a:r>
              <a:rPr lang="en-GB" altLang="en-US" sz="2000" dirty="0">
                <a:solidFill>
                  <a:schemeClr val="accent1">
                    <a:lumMod val="50000"/>
                  </a:schemeClr>
                </a:solidFill>
              </a:rPr>
              <a:t> </a:t>
            </a:r>
            <a:r>
              <a:rPr lang="en-GB" altLang="en-US" sz="2000" dirty="0">
                <a:solidFill>
                  <a:srgbClr val="008F00"/>
                </a:solidFill>
              </a:rPr>
              <a:t>IFRC </a:t>
            </a:r>
            <a:r>
              <a:rPr lang="en-GB" altLang="en-US" sz="2000" b="1" dirty="0">
                <a:solidFill>
                  <a:srgbClr val="008F00"/>
                </a:solidFill>
              </a:rPr>
              <a:t>climate-smart</a:t>
            </a:r>
            <a:r>
              <a:rPr lang="en-GB" altLang="en-US" sz="2000" dirty="0">
                <a:solidFill>
                  <a:srgbClr val="008F00"/>
                </a:solidFill>
              </a:rPr>
              <a:t> community programming and policy frameworks</a:t>
            </a:r>
          </a:p>
          <a:p>
            <a:endParaRPr lang="en-GB" altLang="en-US" sz="2000" dirty="0"/>
          </a:p>
          <a:p>
            <a:pPr marL="0" indent="0">
              <a:buNone/>
            </a:pPr>
            <a:r>
              <a:rPr lang="en-GB" altLang="en-US" sz="2000" b="1" dirty="0">
                <a:solidFill>
                  <a:schemeClr val="accent2"/>
                </a:solidFill>
              </a:rPr>
              <a:t>The IFRC’s youth policy (2017)</a:t>
            </a:r>
          </a:p>
          <a:p>
            <a:r>
              <a:rPr lang="en-GB" altLang="en-US" sz="2000" dirty="0"/>
              <a:t>Promotes youth as </a:t>
            </a:r>
            <a:r>
              <a:rPr lang="en-GB" altLang="en-US" sz="2000" b="1" dirty="0"/>
              <a:t>key drivers in humanitarian action &amp; development</a:t>
            </a:r>
          </a:p>
          <a:p>
            <a:r>
              <a:rPr lang="en-GB" altLang="en-US" sz="2000" dirty="0"/>
              <a:t>Youth can foster community resilience through meaningful engagement  as today’s &amp; tomorrow’s:</a:t>
            </a:r>
          </a:p>
          <a:p>
            <a:endParaRPr lang="en-GB" alt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3549261609"/>
              </p:ext>
            </p:extLst>
          </p:nvPr>
        </p:nvGraphicFramePr>
        <p:xfrm>
          <a:off x="2207568" y="5301207"/>
          <a:ext cx="8640960" cy="8739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833518">
            <a:off x="232233" y="1633554"/>
            <a:ext cx="1440160" cy="2225627"/>
          </a:xfrm>
          <a:prstGeom prst="rect">
            <a:avLst/>
          </a:prstGeom>
        </p:spPr>
      </p:pic>
      <p:pic>
        <p:nvPicPr>
          <p:cNvPr id="2" name="Picture 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846522">
            <a:off x="231192" y="3536314"/>
            <a:ext cx="1574842" cy="2205655"/>
          </a:xfrm>
          <a:prstGeom prst="rect">
            <a:avLst/>
          </a:prstGeom>
        </p:spPr>
      </p:pic>
      <p:pic>
        <p:nvPicPr>
          <p:cNvPr id="7" name="Picture 6"/>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11074376" y="0"/>
            <a:ext cx="1117624" cy="905306"/>
          </a:xfrm>
          <a:prstGeom prst="rect">
            <a:avLst/>
          </a:prstGeom>
        </p:spPr>
      </p:pic>
    </p:spTree>
    <p:extLst>
      <p:ext uri="{BB962C8B-B14F-4D97-AF65-F5344CB8AC3E}">
        <p14:creationId xmlns:p14="http://schemas.microsoft.com/office/powerpoint/2010/main" val="38922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60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60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60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noChangeArrowheads="1"/>
          </p:cNvSpPr>
          <p:nvPr>
            <p:ph idx="1"/>
          </p:nvPr>
        </p:nvSpPr>
        <p:spPr/>
        <p:txBody>
          <a:bodyPr/>
          <a:lstStyle/>
          <a:p>
            <a:pPr lvl="1">
              <a:buFont typeface="Arial" panose="020B0604020202020204" pitchFamily="34" charset="0"/>
              <a:buChar char="•"/>
              <a:defRPr/>
            </a:pPr>
            <a:endParaRPr lang="en-GB" altLang="en-US" sz="2000" dirty="0"/>
          </a:p>
          <a:p>
            <a:pPr lvl="1">
              <a:buFont typeface="Arial" panose="020B0604020202020204" pitchFamily="34" charset="0"/>
              <a:buChar char="•"/>
              <a:defRPr/>
            </a:pPr>
            <a:endParaRPr lang="en-GB" altLang="en-US" sz="2000" dirty="0"/>
          </a:p>
          <a:p>
            <a:pPr lvl="1">
              <a:buFont typeface="Arial" panose="020B0604020202020204" pitchFamily="34" charset="0"/>
              <a:buChar char="•"/>
              <a:defRPr/>
            </a:pPr>
            <a:endParaRPr lang="en-GB" altLang="en-US" sz="2000" dirty="0"/>
          </a:p>
          <a:p>
            <a:pPr>
              <a:buFont typeface="Arial" panose="020B0604020202020204" pitchFamily="34" charset="0"/>
              <a:buChar char="•"/>
              <a:defRPr/>
            </a:pPr>
            <a:endParaRPr lang="en-GB" altLang="en-US" sz="2000" dirty="0"/>
          </a:p>
          <a:p>
            <a:pPr>
              <a:buFont typeface="Arial" panose="020B0604020202020204" pitchFamily="34" charset="0"/>
              <a:buChar char="•"/>
              <a:defRPr/>
            </a:pPr>
            <a:endParaRPr lang="en-GB" altLang="en-US" dirty="0"/>
          </a:p>
        </p:txBody>
      </p:sp>
      <p:pic>
        <p:nvPicPr>
          <p:cNvPr id="29700" name="Content Placeholder 3"/>
          <p:cNvPicPr>
            <a:picLocks noChangeAspect="1"/>
          </p:cNvPicPr>
          <p:nvPr/>
        </p:nvPicPr>
        <p:blipFill rotWithShape="1">
          <a:blip r:embed="rId3" cstate="screen">
            <a:alphaModFix amt="50000"/>
            <a:extLst>
              <a:ext uri="{28A0092B-C50C-407E-A947-70E740481C1C}">
                <a14:useLocalDpi xmlns:a14="http://schemas.microsoft.com/office/drawing/2010/main"/>
              </a:ext>
            </a:extLst>
          </a:blip>
          <a:srcRect/>
          <a:stretch/>
        </p:blipFill>
        <p:spPr bwMode="auto">
          <a:xfrm>
            <a:off x="314033" y="14410"/>
            <a:ext cx="11563934" cy="581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noChangeArrowheads="1"/>
          </p:cNvSpPr>
          <p:nvPr/>
        </p:nvSpPr>
        <p:spPr>
          <a:xfrm>
            <a:off x="838200" y="470119"/>
            <a:ext cx="10515600" cy="1325563"/>
          </a:xfrm>
          <a:prstGeom prst="rect">
            <a:avLst/>
          </a:prstGeom>
        </p:spPr>
        <p:txBody>
          <a:bodyPr/>
          <a:lst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r>
              <a:rPr lang="en-US" dirty="0"/>
              <a:t>4. Why engage the Red Cross Red Crescent Movement - </a:t>
            </a:r>
            <a:r>
              <a:rPr lang="en-US" i="1" dirty="0"/>
              <a:t>opportunities</a:t>
            </a:r>
            <a:br>
              <a:rPr lang="en-US" i="1" dirty="0"/>
            </a:br>
            <a:endParaRPr lang="en-GB" altLang="en-US" kern="0" dirty="0"/>
          </a:p>
        </p:txBody>
      </p:sp>
      <p:sp>
        <p:nvSpPr>
          <p:cNvPr id="3" name="Rectangle 2"/>
          <p:cNvSpPr/>
          <p:nvPr/>
        </p:nvSpPr>
        <p:spPr>
          <a:xfrm>
            <a:off x="1055440" y="2149019"/>
            <a:ext cx="10081120" cy="4708981"/>
          </a:xfrm>
          <a:prstGeom prst="rect">
            <a:avLst/>
          </a:prstGeom>
        </p:spPr>
        <p:txBody>
          <a:bodyPr wrap="square">
            <a:spAutoFit/>
          </a:bodyPr>
          <a:lstStyle/>
          <a:p>
            <a:pPr>
              <a:defRPr/>
            </a:pPr>
            <a:r>
              <a:rPr lang="en-GB" altLang="en-US" sz="2400" b="1" dirty="0">
                <a:ea typeface="MS PGothic" panose="020B0600070205080204" pitchFamily="34" charset="-128"/>
              </a:rPr>
              <a:t>National Societies as auxiliary to government, have a strong position to cultivate youth advocacy to promote:</a:t>
            </a:r>
          </a:p>
          <a:p>
            <a:pPr marL="800100" lvl="1" indent="-342900">
              <a:buFont typeface="Arial" panose="020B0604020202020204" pitchFamily="34" charset="0"/>
              <a:buChar char="•"/>
              <a:defRPr/>
            </a:pPr>
            <a:r>
              <a:rPr lang="en-GB" altLang="en-US" sz="2400" dirty="0">
                <a:ea typeface="MS PGothic" panose="020B0600070205080204" pitchFamily="34" charset="-128"/>
              </a:rPr>
              <a:t>Meaningful participation</a:t>
            </a:r>
          </a:p>
          <a:p>
            <a:pPr marL="800100" lvl="1" indent="-342900">
              <a:buFont typeface="Arial" panose="020B0604020202020204" pitchFamily="34" charset="0"/>
              <a:buChar char="•"/>
              <a:defRPr/>
            </a:pPr>
            <a:r>
              <a:rPr lang="en-GB" altLang="en-US" sz="2400" dirty="0">
                <a:ea typeface="MS PGothic" panose="020B0600070205080204" pitchFamily="34" charset="-128"/>
              </a:rPr>
              <a:t>Youth-sensitive policies at local &amp; national decision-making tables</a:t>
            </a:r>
          </a:p>
          <a:p>
            <a:pPr marL="800100" lvl="1" indent="-342900">
              <a:buFont typeface="Arial" panose="020B0604020202020204" pitchFamily="34" charset="0"/>
              <a:buChar char="•"/>
              <a:defRPr/>
            </a:pPr>
            <a:endParaRPr lang="en-GB" altLang="en-US" sz="2400" b="1" dirty="0">
              <a:ea typeface="MS PGothic" panose="020B0600070205080204" pitchFamily="34" charset="-128"/>
            </a:endParaRPr>
          </a:p>
          <a:p>
            <a:pPr marL="800100" lvl="1" indent="-342900">
              <a:buFont typeface="Arial" panose="020B0604020202020204" pitchFamily="34" charset="0"/>
              <a:buChar char="•"/>
              <a:defRPr/>
            </a:pPr>
            <a:endParaRPr lang="en-GB" altLang="en-US" sz="2400" b="1" dirty="0">
              <a:ea typeface="MS PGothic" panose="020B0600070205080204" pitchFamily="34" charset="-128"/>
            </a:endParaRPr>
          </a:p>
          <a:p>
            <a:pPr marL="800100" lvl="1" indent="-342900">
              <a:buFont typeface="Arial" panose="020B0604020202020204" pitchFamily="34" charset="0"/>
              <a:buChar char="•"/>
              <a:defRPr/>
            </a:pPr>
            <a:endParaRPr lang="en-GB" altLang="en-US" sz="2400" b="1" dirty="0">
              <a:ea typeface="MS PGothic" panose="020B0600070205080204" pitchFamily="34" charset="-128"/>
            </a:endParaRPr>
          </a:p>
          <a:p>
            <a:pPr algn="ctr">
              <a:defRPr/>
            </a:pPr>
            <a:r>
              <a:rPr lang="en-GB" altLang="en-US" sz="2400" b="1" dirty="0">
                <a:ea typeface="MS PGothic" panose="020B0600070205080204" pitchFamily="34" charset="-128"/>
              </a:rPr>
              <a:t>There is real opportunity to effectively &amp; innovatively advance a crucially important youth-climate change agenda across the movement</a:t>
            </a:r>
          </a:p>
          <a:p>
            <a:pPr marL="800100" lvl="1" indent="-342900">
              <a:buFont typeface="Arial" panose="020B0604020202020204" pitchFamily="34" charset="0"/>
              <a:buChar char="•"/>
              <a:defRPr/>
            </a:pPr>
            <a:endParaRPr lang="en-GB" altLang="en-US" sz="2000" dirty="0">
              <a:ea typeface="MS PGothic" panose="020B0600070205080204" pitchFamily="34" charset="-128"/>
            </a:endParaRPr>
          </a:p>
          <a:p>
            <a:pPr marL="800100" lvl="1" indent="-342900">
              <a:buFont typeface="Arial" panose="020B0604020202020204" pitchFamily="34" charset="0"/>
              <a:buChar char="•"/>
              <a:defRPr/>
            </a:pPr>
            <a:endParaRPr lang="en-GB" altLang="en-US" sz="2000" dirty="0">
              <a:ea typeface="MS PGothic" panose="020B0600070205080204" pitchFamily="34" charset="-128"/>
            </a:endParaRPr>
          </a:p>
          <a:p>
            <a:pPr marL="800100" lvl="1" indent="-342900">
              <a:buFont typeface="Arial" panose="020B0604020202020204" pitchFamily="34" charset="0"/>
              <a:buChar char="•"/>
              <a:defRPr/>
            </a:pPr>
            <a:endParaRPr lang="en-GB" altLang="en-US" sz="2000" dirty="0">
              <a:ea typeface="MS PGothic" panose="020B0600070205080204" pitchFamily="34" charset="-128"/>
            </a:endParaRPr>
          </a:p>
        </p:txBody>
      </p:sp>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074376" y="0"/>
            <a:ext cx="1117624" cy="905306"/>
          </a:xfrm>
          <a:prstGeom prst="rect">
            <a:avLst/>
          </a:prstGeom>
        </p:spPr>
      </p:pic>
    </p:spTree>
    <p:extLst>
      <p:ext uri="{BB962C8B-B14F-4D97-AF65-F5344CB8AC3E}">
        <p14:creationId xmlns:p14="http://schemas.microsoft.com/office/powerpoint/2010/main" val="113751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A group of people standing in front of a crowd&#10;&#10;Description automatically generated"/>
          <p:cNvPicPr>
            <a:picLocks noChangeAspect="1" noChangeArrowheads="1"/>
          </p:cNvPicPr>
          <p:nvPr/>
        </p:nvPicPr>
        <p:blipFill rotWithShape="1">
          <a:blip r:embed="rId3" cstate="screen">
            <a:alphaModFix amt="40000"/>
            <a:extLst>
              <a:ext uri="{28A0092B-C50C-407E-A947-70E740481C1C}">
                <a14:useLocalDpi xmlns:a14="http://schemas.microsoft.com/office/drawing/2010/main"/>
              </a:ext>
            </a:extLst>
          </a:blip>
          <a:srcRect/>
          <a:stretch/>
        </p:blipFill>
        <p:spPr bwMode="auto">
          <a:xfrm>
            <a:off x="-24898"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3" name="Title 1"/>
          <p:cNvSpPr>
            <a:spLocks noGrp="1" noChangeArrowheads="1"/>
          </p:cNvSpPr>
          <p:nvPr>
            <p:ph type="title"/>
          </p:nvPr>
        </p:nvSpPr>
        <p:spPr>
          <a:xfrm>
            <a:off x="838199" y="365126"/>
            <a:ext cx="10236177" cy="1325563"/>
          </a:xfrm>
        </p:spPr>
        <p:txBody>
          <a:bodyPr/>
          <a:lstStyle/>
          <a:p>
            <a:r>
              <a:rPr lang="en-US" sz="4000" dirty="0"/>
              <a:t>4. Why engage the Red Cross Red Crescent Movement </a:t>
            </a:r>
            <a:r>
              <a:rPr lang="mr-IN" sz="4000" dirty="0"/>
              <a:t>–</a:t>
            </a:r>
            <a:r>
              <a:rPr lang="en-US" sz="4000" dirty="0"/>
              <a:t> </a:t>
            </a:r>
            <a:r>
              <a:rPr lang="en-US" sz="4000" i="1" dirty="0"/>
              <a:t>Climate Centre Priorities</a:t>
            </a:r>
            <a:br>
              <a:rPr lang="en-US" i="1" dirty="0"/>
            </a:br>
            <a:endParaRPr lang="en-GB" altLang="en-US" dirty="0"/>
          </a:p>
        </p:txBody>
      </p:sp>
      <p:sp>
        <p:nvSpPr>
          <p:cNvPr id="28674" name="Content Placeholder 2"/>
          <p:cNvSpPr>
            <a:spLocks noGrp="1" noChangeArrowheads="1"/>
          </p:cNvSpPr>
          <p:nvPr>
            <p:ph idx="1"/>
          </p:nvPr>
        </p:nvSpPr>
        <p:spPr>
          <a:xfrm>
            <a:off x="1991544" y="1957906"/>
            <a:ext cx="8524056" cy="4351338"/>
          </a:xfrm>
        </p:spPr>
        <p:txBody>
          <a:bodyPr/>
          <a:lstStyle/>
          <a:p>
            <a:endParaRPr lang="en-GB" altLang="en-US" sz="1800" dirty="0"/>
          </a:p>
          <a:p>
            <a:endParaRPr lang="en-GB" altLang="en-US" dirty="0"/>
          </a:p>
        </p:txBody>
      </p:sp>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074376" y="0"/>
            <a:ext cx="1117624" cy="905306"/>
          </a:xfrm>
          <a:prstGeom prst="rect">
            <a:avLst/>
          </a:prstGeom>
        </p:spPr>
      </p:pic>
      <p:graphicFrame>
        <p:nvGraphicFramePr>
          <p:cNvPr id="3" name="Diagram 2"/>
          <p:cNvGraphicFramePr/>
          <p:nvPr>
            <p:extLst>
              <p:ext uri="{D42A27DB-BD31-4B8C-83A1-F6EECF244321}">
                <p14:modId xmlns:p14="http://schemas.microsoft.com/office/powerpoint/2010/main" val="2121487778"/>
              </p:ext>
            </p:extLst>
          </p:nvPr>
        </p:nvGraphicFramePr>
        <p:xfrm>
          <a:off x="1609056" y="2387343"/>
          <a:ext cx="9289032" cy="392190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866114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descr="Image result for world map blue and green"/>
          <p:cNvPicPr>
            <a:picLocks noChangeAspect="1" noChangeArrowheads="1"/>
          </p:cNvPicPr>
          <p:nvPr/>
        </p:nvPicPr>
        <p:blipFill>
          <a:blip r:embed="rId3" cstate="screen">
            <a:alphaModFix amt="35000"/>
            <a:extLst>
              <a:ext uri="{28A0092B-C50C-407E-A947-70E740481C1C}">
                <a14:useLocalDpi xmlns:a14="http://schemas.microsoft.com/office/drawing/2010/main"/>
              </a:ext>
            </a:extLst>
          </a:blip>
          <a:srcRect/>
          <a:stretch>
            <a:fillRect/>
          </a:stretch>
        </p:blipFill>
        <p:spPr bwMode="auto">
          <a:xfrm>
            <a:off x="-23046" y="0"/>
            <a:ext cx="12238092" cy="640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Content Placeholder 2"/>
          <p:cNvSpPr>
            <a:spLocks noGrp="1" noChangeArrowheads="1"/>
          </p:cNvSpPr>
          <p:nvPr>
            <p:ph idx="1"/>
          </p:nvPr>
        </p:nvSpPr>
        <p:spPr>
          <a:xfrm>
            <a:off x="1127448" y="1484784"/>
            <a:ext cx="10515600" cy="4351338"/>
          </a:xfrm>
        </p:spPr>
        <p:txBody>
          <a:bodyPr/>
          <a:lstStyle/>
          <a:p>
            <a:pPr>
              <a:buFont typeface="Arial" panose="020B0604020202020204" pitchFamily="34" charset="0"/>
              <a:buChar char="•"/>
              <a:defRPr/>
            </a:pPr>
            <a:r>
              <a:rPr lang="en-GB" altLang="en-US" sz="2400" dirty="0"/>
              <a:t>Youth across the world are </a:t>
            </a:r>
            <a:r>
              <a:rPr lang="en-GB" altLang="en-US" sz="2400" b="1" dirty="0">
                <a:solidFill>
                  <a:schemeClr val="accent2"/>
                </a:solidFill>
              </a:rPr>
              <a:t>more aware, engaged &amp; able to act to adapt</a:t>
            </a:r>
            <a:r>
              <a:rPr lang="en-GB" altLang="en-US" sz="2400" dirty="0"/>
              <a:t> and make their communities more resilient to climate variability and weather extremes from a youth sensitive, inclusive outlook</a:t>
            </a:r>
          </a:p>
          <a:p>
            <a:pPr>
              <a:buFont typeface="Arial" panose="020B0604020202020204" pitchFamily="34" charset="0"/>
              <a:buChar char="•"/>
              <a:defRPr/>
            </a:pPr>
            <a:r>
              <a:rPr lang="en-GB" altLang="en-US" sz="2400" dirty="0">
                <a:solidFill>
                  <a:srgbClr val="FF0000"/>
                </a:solidFill>
              </a:rPr>
              <a:t>Youth &amp; their communities are </a:t>
            </a:r>
            <a:r>
              <a:rPr lang="en-GB" altLang="en-US" sz="2400" b="1" dirty="0">
                <a:solidFill>
                  <a:srgbClr val="FF0000"/>
                </a:solidFill>
              </a:rPr>
              <a:t>better prepared for &amp; resilient </a:t>
            </a:r>
            <a:r>
              <a:rPr lang="en-GB" altLang="en-US" sz="2400" dirty="0">
                <a:solidFill>
                  <a:srgbClr val="FF0000"/>
                </a:solidFill>
              </a:rPr>
              <a:t>to climate change impacts</a:t>
            </a:r>
          </a:p>
          <a:p>
            <a:pPr>
              <a:buFont typeface="Arial" panose="020B0604020202020204" pitchFamily="34" charset="0"/>
              <a:buChar char="•"/>
              <a:defRPr/>
            </a:pPr>
            <a:r>
              <a:rPr lang="en-GB" altLang="en-US" sz="2400" dirty="0"/>
              <a:t>Climate change agendas at the </a:t>
            </a:r>
            <a:r>
              <a:rPr lang="en-GB" altLang="en-US" sz="2400" b="1" dirty="0">
                <a:solidFill>
                  <a:schemeClr val="accent2"/>
                </a:solidFill>
              </a:rPr>
              <a:t>international, national &amp; local level </a:t>
            </a:r>
            <a:r>
              <a:rPr lang="en-GB" altLang="en-US" sz="2400" dirty="0"/>
              <a:t>promote youth engagement, in direct alignment to &amp; in cooperation with youth agendas &amp; partners at all levels</a:t>
            </a:r>
          </a:p>
          <a:p>
            <a:pPr>
              <a:buFont typeface="Arial" panose="020B0604020202020204" pitchFamily="34" charset="0"/>
              <a:buChar char="•"/>
              <a:defRPr/>
            </a:pPr>
            <a:r>
              <a:rPr lang="en-GB" altLang="en-US" sz="2400" b="1" dirty="0">
                <a:solidFill>
                  <a:srgbClr val="FF0000"/>
                </a:solidFill>
              </a:rPr>
              <a:t>Gender sensitivity &amp; inclusivity </a:t>
            </a:r>
            <a:r>
              <a:rPr lang="en-GB" altLang="en-US" sz="2400" dirty="0">
                <a:solidFill>
                  <a:srgbClr val="FF0000"/>
                </a:solidFill>
              </a:rPr>
              <a:t>are core to all youth engagement activities and approaches</a:t>
            </a:r>
          </a:p>
          <a:p>
            <a:pPr marL="0" indent="0">
              <a:buNone/>
              <a:defRPr/>
            </a:pPr>
            <a:endParaRPr lang="en-GB" altLang="en-US" sz="3600" dirty="0"/>
          </a:p>
        </p:txBody>
      </p:sp>
      <p:sp>
        <p:nvSpPr>
          <p:cNvPr id="39939" name="Title 1"/>
          <p:cNvSpPr>
            <a:spLocks noGrp="1" noChangeArrowheads="1"/>
          </p:cNvSpPr>
          <p:nvPr>
            <p:ph type="title"/>
          </p:nvPr>
        </p:nvSpPr>
        <p:spPr/>
        <p:txBody>
          <a:bodyPr/>
          <a:lstStyle/>
          <a:p>
            <a:r>
              <a:rPr lang="en-GB" altLang="en-US"/>
              <a:t>Vision of success</a:t>
            </a:r>
          </a:p>
        </p:txBody>
      </p:sp>
    </p:spTree>
    <p:extLst>
      <p:ext uri="{BB962C8B-B14F-4D97-AF65-F5344CB8AC3E}">
        <p14:creationId xmlns:p14="http://schemas.microsoft.com/office/powerpoint/2010/main" val="70868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783632" y="-27384"/>
            <a:ext cx="6594394" cy="688538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rot="16200000">
            <a:off x="-2439173" y="2394239"/>
            <a:ext cx="6882372" cy="2045149"/>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a:ext>
            </a:extLst>
          </a:blip>
          <a:stretch>
            <a:fillRect/>
          </a:stretch>
        </p:blipFill>
        <p:spPr>
          <a:xfrm rot="5400000">
            <a:off x="7738176" y="2394239"/>
            <a:ext cx="6882372" cy="2045149"/>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362889" y="5819825"/>
            <a:ext cx="793898" cy="1038175"/>
          </a:xfrm>
          <a:prstGeom prst="rect">
            <a:avLst/>
          </a:prstGeom>
        </p:spPr>
      </p:pic>
    </p:spTree>
    <p:extLst>
      <p:ext uri="{BB962C8B-B14F-4D97-AF65-F5344CB8AC3E}">
        <p14:creationId xmlns:p14="http://schemas.microsoft.com/office/powerpoint/2010/main" val="141944783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noChangeArrowheads="1"/>
          </p:cNvSpPr>
          <p:nvPr>
            <p:ph type="title"/>
          </p:nvPr>
        </p:nvSpPr>
        <p:spPr/>
        <p:txBody>
          <a:bodyPr/>
          <a:lstStyle/>
          <a:p>
            <a:r>
              <a:rPr lang="en-GB" altLang="en-US"/>
              <a:t>References</a:t>
            </a:r>
          </a:p>
        </p:txBody>
      </p:sp>
      <p:sp>
        <p:nvSpPr>
          <p:cNvPr id="40962" name="Content Placeholder 2"/>
          <p:cNvSpPr>
            <a:spLocks noGrp="1" noChangeArrowheads="1"/>
          </p:cNvSpPr>
          <p:nvPr>
            <p:ph idx="1"/>
          </p:nvPr>
        </p:nvSpPr>
        <p:spPr>
          <a:xfrm>
            <a:off x="859210" y="1484784"/>
            <a:ext cx="10515600" cy="4351338"/>
          </a:xfrm>
        </p:spPr>
        <p:txBody>
          <a:bodyPr/>
          <a:lstStyle/>
          <a:p>
            <a:r>
              <a:rPr lang="en-GB" altLang="en-US" sz="1400" baseline="30000" dirty="0"/>
              <a:t>1</a:t>
            </a:r>
            <a:r>
              <a:rPr lang="en-GB" altLang="en-US" sz="1400" dirty="0"/>
              <a:t> </a:t>
            </a:r>
            <a:r>
              <a:rPr lang="en-GB" altLang="x-none" sz="1400" dirty="0"/>
              <a:t>IFRC Framework for Climate Action Towards 2020</a:t>
            </a:r>
          </a:p>
          <a:p>
            <a:r>
              <a:rPr lang="en-GB" altLang="x-none" sz="1400" baseline="30000" dirty="0"/>
              <a:t>2</a:t>
            </a:r>
            <a:r>
              <a:rPr lang="en-GB" altLang="x-none" sz="1400" dirty="0"/>
              <a:t> United Nations  Children’s Fund (UNICEF) </a:t>
            </a:r>
            <a:r>
              <a:rPr lang="en-GB" altLang="x-none" sz="1400" i="1" dirty="0"/>
              <a:t>(ed.)</a:t>
            </a:r>
            <a:r>
              <a:rPr lang="en-GB" altLang="x-none" sz="1400" dirty="0"/>
              <a:t> (2014) The Challenges of Climate Change: Children on the front line. UNICEF Office of Research – </a:t>
            </a:r>
            <a:r>
              <a:rPr lang="en-GB" altLang="x-none" sz="1400" dirty="0" err="1"/>
              <a:t>Innocenti</a:t>
            </a:r>
            <a:endParaRPr lang="en-GB" altLang="x-none" sz="1400" dirty="0"/>
          </a:p>
          <a:p>
            <a:r>
              <a:rPr lang="en-GB" altLang="x-none" sz="1400" baseline="30000" dirty="0"/>
              <a:t>3</a:t>
            </a:r>
            <a:r>
              <a:rPr lang="en-GB" altLang="x-none" sz="1400" dirty="0"/>
              <a:t> Shreve, C. and Fordham, M. (2018) Child-Centred Risk Reduction Research into Practice Brief: Gender and Disasters: Considering Children. Global Alliance for Disaster Risk Reduction &amp; Resilience in the Education Sector</a:t>
            </a:r>
          </a:p>
          <a:p>
            <a:endParaRPr lang="en-GB" altLang="x-none" sz="1400" dirty="0"/>
          </a:p>
          <a:p>
            <a:pPr marL="0" indent="0" eaLnBrk="1" hangingPunct="1">
              <a:buNone/>
              <a:defRPr/>
            </a:pPr>
            <a:r>
              <a:rPr lang="en-GB" altLang="x-none" sz="1400" u="sng" dirty="0"/>
              <a:t>Gr</a:t>
            </a:r>
            <a:r>
              <a:rPr lang="en-GB" sz="1400" u="sng" dirty="0"/>
              <a:t>a</a:t>
            </a:r>
            <a:r>
              <a:rPr lang="en-GB" altLang="x-none" sz="1400" u="sng" dirty="0"/>
              <a:t>phic </a:t>
            </a:r>
            <a:r>
              <a:rPr lang="en-GB" sz="1400" u="sng" dirty="0"/>
              <a:t>accreditations</a:t>
            </a:r>
          </a:p>
          <a:p>
            <a:pPr eaLnBrk="1" hangingPunct="1">
              <a:defRPr/>
            </a:pPr>
            <a:r>
              <a:rPr lang="en-GB" altLang="x-none" sz="1400" dirty="0" err="1"/>
              <a:t>Rebek</a:t>
            </a:r>
            <a:r>
              <a:rPr lang="en-GB" sz="1400" u="sng" dirty="0" err="1"/>
              <a:t>a</a:t>
            </a:r>
            <a:r>
              <a:rPr lang="en-GB" altLang="x-none" sz="1400" dirty="0"/>
              <a:t> </a:t>
            </a:r>
            <a:r>
              <a:rPr lang="en-GB" altLang="x-none" sz="1400" dirty="0" err="1"/>
              <a:t>Ryvol</a:t>
            </a:r>
            <a:r>
              <a:rPr lang="en-GB" sz="1400" dirty="0" err="1"/>
              <a:t>a</a:t>
            </a:r>
            <a:endParaRPr lang="en-GB" sz="1400" dirty="0"/>
          </a:p>
          <a:p>
            <a:pPr eaLnBrk="1" hangingPunct="1">
              <a:defRPr/>
            </a:pPr>
            <a:endParaRPr lang="en-GB" altLang="x-none" sz="1400" dirty="0"/>
          </a:p>
          <a:p>
            <a:pPr marL="0" indent="0" eaLnBrk="1" hangingPunct="1">
              <a:buNone/>
              <a:defRPr/>
            </a:pPr>
            <a:r>
              <a:rPr lang="en-GB" altLang="x-none" sz="1400" u="sng" dirty="0"/>
              <a:t>Photogr</a:t>
            </a:r>
            <a:r>
              <a:rPr lang="en-GB" altLang="x-none" sz="1400" dirty="0"/>
              <a:t>a</a:t>
            </a:r>
            <a:r>
              <a:rPr lang="en-GB" altLang="x-none" sz="1400" u="sng" dirty="0"/>
              <a:t>ph </a:t>
            </a:r>
            <a:r>
              <a:rPr lang="en-GB" sz="1400" u="sng" dirty="0"/>
              <a:t>accreditations</a:t>
            </a:r>
          </a:p>
          <a:p>
            <a:pPr eaLnBrk="1" hangingPunct="1">
              <a:defRPr/>
            </a:pPr>
            <a:r>
              <a:rPr lang="en-GB" altLang="x-none" sz="1400" dirty="0"/>
              <a:t>Brigitte Rudram</a:t>
            </a:r>
          </a:p>
          <a:p>
            <a:pPr eaLnBrk="1" hangingPunct="1">
              <a:defRPr/>
            </a:pPr>
            <a:r>
              <a:rPr lang="en-US" sz="1400" kern="1200" dirty="0">
                <a:latin typeface="Arial" pitchFamily="34" charset="0"/>
                <a:cs typeface="Arial" pitchFamily="34" charset="0"/>
              </a:rPr>
              <a:t>Damon Coulter/Barcroft Images</a:t>
            </a:r>
          </a:p>
          <a:p>
            <a:pPr eaLnBrk="1" hangingPunct="1">
              <a:defRPr/>
            </a:pPr>
            <a:r>
              <a:rPr lang="en-GB" altLang="x-none" sz="1400" dirty="0"/>
              <a:t>Guatemala RCY</a:t>
            </a:r>
            <a:endParaRPr lang="en-US" sz="1400" kern="1200" dirty="0">
              <a:latin typeface="Arial" pitchFamily="34" charset="0"/>
              <a:cs typeface="Arial" pitchFamily="34" charset="0"/>
            </a:endParaRPr>
          </a:p>
          <a:p>
            <a:pPr eaLnBrk="1" hangingPunct="1">
              <a:defRPr/>
            </a:pPr>
            <a:r>
              <a:rPr lang="en-GB" altLang="x-none" sz="1400" dirty="0"/>
              <a:t>P </a:t>
            </a:r>
            <a:r>
              <a:rPr lang="en-GB" altLang="x-none" sz="1400" dirty="0" err="1"/>
              <a:t>Casier</a:t>
            </a:r>
            <a:r>
              <a:rPr lang="en-GB" altLang="x-none" sz="1400" dirty="0"/>
              <a:t>, CCAFs</a:t>
            </a:r>
          </a:p>
          <a:p>
            <a:pPr eaLnBrk="1" hangingPunct="1">
              <a:defRPr/>
            </a:pPr>
            <a:r>
              <a:rPr lang="en-US" sz="1400" dirty="0"/>
              <a:t>Youth Engagement Strategy IFRC: </a:t>
            </a:r>
            <a:r>
              <a:rPr lang="en-US" sz="1400" dirty="0">
                <a:hlinkClick r:id="rId2"/>
              </a:rPr>
              <a:t>https://www.rcrc-resilience-southeastasia.org/document/ifrc-youth-engagement-strategy/</a:t>
            </a:r>
            <a:endParaRPr lang="en-US" sz="1400" dirty="0"/>
          </a:p>
          <a:p>
            <a:pPr eaLnBrk="1" hangingPunct="1">
              <a:defRPr/>
            </a:pPr>
            <a:endParaRPr lang="en-US" sz="1400" dirty="0"/>
          </a:p>
          <a:p>
            <a:pPr marL="0" indent="0" eaLnBrk="1" hangingPunct="1">
              <a:buNone/>
              <a:defRPr/>
            </a:pPr>
            <a:r>
              <a:rPr lang="en-GB" sz="1400" u="sng" dirty="0"/>
              <a:t>Image accreditations</a:t>
            </a:r>
          </a:p>
          <a:p>
            <a:pPr eaLnBrk="1" hangingPunct="1">
              <a:buFont typeface="Arial" panose="020B0604020202020204" pitchFamily="34" charset="0"/>
              <a:buChar char="•"/>
              <a:defRPr/>
            </a:pPr>
            <a:r>
              <a:rPr lang="en-US" sz="1400" dirty="0"/>
              <a:t>The Noun Project </a:t>
            </a:r>
          </a:p>
          <a:p>
            <a:pPr eaLnBrk="1" hangingPunct="1">
              <a:buFont typeface="Arial" panose="020B0604020202020204" pitchFamily="34" charset="0"/>
              <a:buChar char="•"/>
              <a:defRPr/>
            </a:pPr>
            <a:r>
              <a:rPr lang="en-GB" sz="1400" dirty="0"/>
              <a:t>Y-Adapt images</a:t>
            </a:r>
          </a:p>
          <a:p>
            <a:endParaRPr lang="en-GB" altLang="x-none" sz="1800" dirty="0"/>
          </a:p>
          <a:p>
            <a:endParaRPr lang="en-GB" altLang="x-none" dirty="0"/>
          </a:p>
        </p:txBody>
      </p:sp>
    </p:spTree>
    <p:extLst>
      <p:ext uri="{BB962C8B-B14F-4D97-AF65-F5344CB8AC3E}">
        <p14:creationId xmlns:p14="http://schemas.microsoft.com/office/powerpoint/2010/main" val="922236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noChangeArrowheads="1"/>
          </p:cNvSpPr>
          <p:nvPr>
            <p:ph type="title"/>
          </p:nvPr>
        </p:nvSpPr>
        <p:spPr/>
        <p:txBody>
          <a:bodyPr/>
          <a:lstStyle/>
          <a:p>
            <a:r>
              <a:rPr lang="en-GB" altLang="x-none" dirty="0"/>
              <a:t>Overview</a:t>
            </a:r>
          </a:p>
        </p:txBody>
      </p:sp>
      <p:sp>
        <p:nvSpPr>
          <p:cNvPr id="18434" name="Content Placeholder 2"/>
          <p:cNvSpPr>
            <a:spLocks noGrp="1" noChangeArrowheads="1"/>
          </p:cNvSpPr>
          <p:nvPr>
            <p:ph idx="1"/>
          </p:nvPr>
        </p:nvSpPr>
        <p:spPr>
          <a:xfrm>
            <a:off x="838200" y="1873472"/>
            <a:ext cx="10515600" cy="547416"/>
          </a:xfrm>
        </p:spPr>
        <p:txBody>
          <a:bodyPr/>
          <a:lstStyle/>
          <a:p>
            <a:endParaRPr lang="en-GB" altLang="x-none" sz="2400" dirty="0"/>
          </a:p>
          <a:p>
            <a:endParaRPr lang="en-GB" altLang="x-none" sz="2400" dirty="0"/>
          </a:p>
          <a:p>
            <a:endParaRPr lang="en-GB" altLang="x-none" sz="2400" dirty="0"/>
          </a:p>
          <a:p>
            <a:endParaRPr lang="en-GB" altLang="x-none" sz="2400" dirty="0"/>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80514" y="4194928"/>
            <a:ext cx="4207312" cy="1686716"/>
          </a:xfrm>
          <a:prstGeom prst="rect">
            <a:avLst/>
          </a:prstGeom>
          <a:ln>
            <a:noFill/>
          </a:ln>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08228" y="3789040"/>
            <a:ext cx="1872208" cy="2899641"/>
          </a:xfrm>
          <a:prstGeom prst="rect">
            <a:avLst/>
          </a:prstGeom>
          <a:ln>
            <a:noFill/>
          </a:ln>
        </p:spPr>
      </p:pic>
      <p:pic>
        <p:nvPicPr>
          <p:cNvPr id="10" name="Picture 9"/>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200839" y="4258734"/>
            <a:ext cx="4662276" cy="1398684"/>
          </a:xfrm>
          <a:prstGeom prst="rect">
            <a:avLst/>
          </a:prstGeom>
          <a:ln>
            <a:noFill/>
          </a:ln>
        </p:spPr>
      </p:pic>
      <p:pic>
        <p:nvPicPr>
          <p:cNvPr id="11" name="Picture 10"/>
          <p:cNvPicPr>
            <a:picLocks noChangeAspect="1"/>
          </p:cNvPicPr>
          <p:nvPr/>
        </p:nvPicPr>
        <p:blipFill rotWithShape="1">
          <a:blip r:embed="rId5" cstate="screen">
            <a:extLst>
              <a:ext uri="{28A0092B-C50C-407E-A947-70E740481C1C}">
                <a14:useLocalDpi xmlns:a14="http://schemas.microsoft.com/office/drawing/2010/main"/>
              </a:ext>
            </a:extLst>
          </a:blip>
          <a:srcRect r="7529"/>
          <a:stretch/>
        </p:blipFill>
        <p:spPr>
          <a:xfrm>
            <a:off x="8878975" y="363454"/>
            <a:ext cx="3130666" cy="2535926"/>
          </a:xfrm>
          <a:prstGeom prst="rect">
            <a:avLst/>
          </a:prstGeom>
        </p:spPr>
      </p:pic>
      <p:sp>
        <p:nvSpPr>
          <p:cNvPr id="13" name="Rectangle 12"/>
          <p:cNvSpPr/>
          <p:nvPr/>
        </p:nvSpPr>
        <p:spPr>
          <a:xfrm>
            <a:off x="838200" y="1578017"/>
            <a:ext cx="4195379" cy="892552"/>
          </a:xfrm>
          <a:prstGeom prst="rect">
            <a:avLst/>
          </a:prstGeom>
        </p:spPr>
        <p:txBody>
          <a:bodyPr wrap="none">
            <a:spAutoFit/>
          </a:bodyPr>
          <a:lstStyle/>
          <a:p>
            <a:pPr marL="342900" indent="-342900">
              <a:buAutoNum type="arabicPeriod"/>
            </a:pPr>
            <a:r>
              <a:rPr lang="en-GB" altLang="en-US" sz="2400" dirty="0"/>
              <a:t> Climate change and youth</a:t>
            </a:r>
          </a:p>
          <a:p>
            <a:pPr marL="342900" indent="-342900">
              <a:buAutoNum type="arabicPeriod"/>
            </a:pPr>
            <a:endParaRPr lang="en-US" sz="2800" dirty="0"/>
          </a:p>
        </p:txBody>
      </p:sp>
      <p:sp>
        <p:nvSpPr>
          <p:cNvPr id="4" name="Rectangle 3"/>
          <p:cNvSpPr/>
          <p:nvPr/>
        </p:nvSpPr>
        <p:spPr>
          <a:xfrm>
            <a:off x="841117" y="2028613"/>
            <a:ext cx="7130008" cy="461665"/>
          </a:xfrm>
          <a:prstGeom prst="rect">
            <a:avLst/>
          </a:prstGeom>
        </p:spPr>
        <p:txBody>
          <a:bodyPr wrap="square">
            <a:spAutoFit/>
          </a:bodyPr>
          <a:lstStyle/>
          <a:p>
            <a:r>
              <a:rPr lang="en-GB" altLang="en-US" sz="2400" dirty="0"/>
              <a:t>2.  Youth as agents of change </a:t>
            </a:r>
          </a:p>
        </p:txBody>
      </p:sp>
      <p:sp>
        <p:nvSpPr>
          <p:cNvPr id="6" name="Rectangle 5"/>
          <p:cNvSpPr/>
          <p:nvPr/>
        </p:nvSpPr>
        <p:spPr>
          <a:xfrm>
            <a:off x="838200" y="2464488"/>
            <a:ext cx="7406244" cy="461665"/>
          </a:xfrm>
          <a:prstGeom prst="rect">
            <a:avLst/>
          </a:prstGeom>
        </p:spPr>
        <p:txBody>
          <a:bodyPr wrap="square">
            <a:spAutoFit/>
          </a:bodyPr>
          <a:lstStyle/>
          <a:p>
            <a:r>
              <a:rPr lang="en-GB" altLang="en-US" sz="2400" dirty="0"/>
              <a:t>3.  Creating inclusive and enabling environments</a:t>
            </a:r>
            <a:endParaRPr lang="en-US" sz="2400" dirty="0"/>
          </a:p>
        </p:txBody>
      </p:sp>
      <p:sp>
        <p:nvSpPr>
          <p:cNvPr id="7" name="Rectangle 6"/>
          <p:cNvSpPr/>
          <p:nvPr/>
        </p:nvSpPr>
        <p:spPr>
          <a:xfrm>
            <a:off x="838200" y="2895327"/>
            <a:ext cx="7885492" cy="461665"/>
          </a:xfrm>
          <a:prstGeom prst="rect">
            <a:avLst/>
          </a:prstGeom>
        </p:spPr>
        <p:txBody>
          <a:bodyPr wrap="none">
            <a:spAutoFit/>
          </a:bodyPr>
          <a:lstStyle/>
          <a:p>
            <a:r>
              <a:rPr lang="en-US" sz="2400" dirty="0"/>
              <a:t>4.  Why engage the Red Cross Red Crescent Movement</a:t>
            </a:r>
          </a:p>
        </p:txBody>
      </p:sp>
    </p:spTree>
    <p:extLst>
      <p:ext uri="{BB962C8B-B14F-4D97-AF65-F5344CB8AC3E}">
        <p14:creationId xmlns:p14="http://schemas.microsoft.com/office/powerpoint/2010/main" val="265509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noChangeArrowheads="1"/>
          </p:cNvSpPr>
          <p:nvPr>
            <p:ph type="title"/>
          </p:nvPr>
        </p:nvSpPr>
        <p:spPr/>
        <p:txBody>
          <a:bodyPr/>
          <a:lstStyle/>
          <a:p>
            <a:r>
              <a:rPr lang="en-GB" altLang="en-US" dirty="0"/>
              <a:t>1. Climate Change and Youth</a:t>
            </a:r>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rot="1110367">
            <a:off x="10632917" y="-13938"/>
            <a:ext cx="1262512" cy="1955355"/>
          </a:xfrm>
          <a:prstGeom prst="rect">
            <a:avLst/>
          </a:prstGeom>
        </p:spPr>
      </p:pic>
      <p:sp>
        <p:nvSpPr>
          <p:cNvPr id="7" name="Rectangle 6"/>
          <p:cNvSpPr/>
          <p:nvPr/>
        </p:nvSpPr>
        <p:spPr>
          <a:xfrm>
            <a:off x="821323" y="2060848"/>
            <a:ext cx="9517038" cy="2000548"/>
          </a:xfrm>
          <a:prstGeom prst="rect">
            <a:avLst/>
          </a:prstGeom>
        </p:spPr>
        <p:txBody>
          <a:bodyPr wrap="square">
            <a:spAutoFit/>
          </a:bodyPr>
          <a:lstStyle/>
          <a:p>
            <a:r>
              <a:rPr lang="en-US" sz="2000" dirty="0">
                <a:latin typeface="+mn-lt"/>
              </a:rPr>
              <a:t>For the Red Cross Red Crescent Movement, the terms </a:t>
            </a:r>
            <a:r>
              <a:rPr lang="en-US" sz="2400" b="1" dirty="0">
                <a:solidFill>
                  <a:srgbClr val="FF0000"/>
                </a:solidFill>
              </a:rPr>
              <a:t>"youth" </a:t>
            </a:r>
            <a:r>
              <a:rPr lang="en-US" sz="2000" dirty="0">
                <a:latin typeface="+mn-lt"/>
              </a:rPr>
              <a:t>covers all people in the </a:t>
            </a:r>
            <a:r>
              <a:rPr lang="en-US" sz="2000" b="1" dirty="0">
                <a:latin typeface="+mn-lt"/>
              </a:rPr>
              <a:t>age range of 5 to 30 years. </a:t>
            </a:r>
            <a:r>
              <a:rPr lang="en-US" sz="2000" dirty="0">
                <a:latin typeface="+mn-lt"/>
              </a:rPr>
              <a:t>This includes:</a:t>
            </a:r>
          </a:p>
          <a:p>
            <a:endParaRPr lang="en-US" sz="2000" dirty="0">
              <a:latin typeface="+mn-lt"/>
            </a:endParaRPr>
          </a:p>
          <a:p>
            <a:r>
              <a:rPr lang="en-US" sz="2000" dirty="0">
                <a:latin typeface="+mn-lt"/>
              </a:rPr>
              <a:t>Children: age 5-12</a:t>
            </a:r>
          </a:p>
          <a:p>
            <a:r>
              <a:rPr lang="en-US" sz="2000" dirty="0">
                <a:latin typeface="+mn-lt"/>
              </a:rPr>
              <a:t>Adolescents: age 13-17</a:t>
            </a:r>
          </a:p>
          <a:p>
            <a:r>
              <a:rPr lang="en-US" sz="2000" dirty="0">
                <a:latin typeface="+mn-lt"/>
              </a:rPr>
              <a:t>Young adults:  age 18-30</a:t>
            </a:r>
          </a:p>
        </p:txBody>
      </p:sp>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1411264" cy="1812191"/>
          </a:xfrm>
          <a:prstGeom prst="rect">
            <a:avLst/>
          </a:prstGeom>
        </p:spPr>
      </p:pic>
      <p:sp>
        <p:nvSpPr>
          <p:cNvPr id="17" name="Rectangle 16"/>
          <p:cNvSpPr/>
          <p:nvPr/>
        </p:nvSpPr>
        <p:spPr>
          <a:xfrm rot="20483699">
            <a:off x="1248946" y="4309936"/>
            <a:ext cx="4393072" cy="1373000"/>
          </a:xfrm>
          <a:prstGeom prst="rect">
            <a:avLst/>
          </a:prstGeom>
          <a:solidFill>
            <a:schemeClr val="bg1">
              <a:alpha val="55000"/>
            </a:schemeClr>
          </a:solidFill>
          <a:ln w="53975">
            <a:solidFill>
              <a:schemeClr val="accent1"/>
            </a:solidFill>
          </a:ln>
        </p:spPr>
        <p:txBody>
          <a:bodyPr wrap="square">
            <a:spAutoFit/>
          </a:bodyPr>
          <a:lstStyle/>
          <a:p>
            <a:pPr algn="ctr"/>
            <a:r>
              <a:rPr lang="en-US" sz="2800" b="1" dirty="0"/>
              <a:t>In 2017,  </a:t>
            </a:r>
            <a:r>
              <a:rPr lang="en-US" sz="2800" b="1" dirty="0">
                <a:solidFill>
                  <a:srgbClr val="FF0000"/>
                </a:solidFill>
              </a:rPr>
              <a:t>41% </a:t>
            </a:r>
          </a:p>
          <a:p>
            <a:pPr algn="ctr"/>
            <a:r>
              <a:rPr lang="en-US" sz="2800" b="1" dirty="0"/>
              <a:t>of the global population </a:t>
            </a:r>
          </a:p>
          <a:p>
            <a:pPr algn="ctr"/>
            <a:r>
              <a:rPr lang="en-US" sz="2800" b="1" dirty="0"/>
              <a:t>consisted of </a:t>
            </a:r>
            <a:r>
              <a:rPr lang="en-US" sz="2800" b="1" dirty="0">
                <a:solidFill>
                  <a:srgbClr val="FF0000"/>
                </a:solidFill>
              </a:rPr>
              <a:t>“youth” </a:t>
            </a:r>
            <a:endParaRPr lang="en-US" sz="2800" dirty="0">
              <a:solidFill>
                <a:srgbClr val="FF0000"/>
              </a:solidFill>
            </a:endParaRPr>
          </a:p>
        </p:txBody>
      </p:sp>
      <p:pic>
        <p:nvPicPr>
          <p:cNvPr id="2" name="Picture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72064" y="2563387"/>
            <a:ext cx="4592109" cy="4294613"/>
          </a:xfrm>
          <a:prstGeom prst="rect">
            <a:avLst/>
          </a:prstGeom>
        </p:spPr>
      </p:pic>
      <p:sp>
        <p:nvSpPr>
          <p:cNvPr id="4" name="Frame 3"/>
          <p:cNvSpPr/>
          <p:nvPr/>
        </p:nvSpPr>
        <p:spPr>
          <a:xfrm>
            <a:off x="6672063" y="5157192"/>
            <a:ext cx="4592109" cy="864096"/>
          </a:xfrm>
          <a:prstGeom prst="frame">
            <a:avLst>
              <a:gd name="adj1" fmla="val 3931"/>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cxnSp>
        <p:nvCxnSpPr>
          <p:cNvPr id="6" name="Straight Arrow Connector 5"/>
          <p:cNvCxnSpPr/>
          <p:nvPr/>
        </p:nvCxnSpPr>
        <p:spPr>
          <a:xfrm flipH="1" flipV="1">
            <a:off x="5375920" y="5243674"/>
            <a:ext cx="1152128" cy="432048"/>
          </a:xfrm>
          <a:prstGeom prst="straightConnector1">
            <a:avLst/>
          </a:prstGeom>
          <a:ln w="825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342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Climate Change and Youth</a:t>
            </a:r>
            <a:br>
              <a:rPr lang="en-US" dirty="0"/>
            </a:br>
            <a:r>
              <a:rPr lang="en-US" i="1" dirty="0"/>
              <a:t>Why do / should youth care?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rot="1110367">
            <a:off x="10632917" y="50229"/>
            <a:ext cx="1262512" cy="1955355"/>
          </a:xfrm>
          <a:prstGeom prst="rect">
            <a:avLst/>
          </a:prstGeom>
        </p:spPr>
      </p:pic>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63352" y="2292147"/>
            <a:ext cx="4640712" cy="3091770"/>
          </a:xfrm>
          <a:prstGeom prst="rect">
            <a:avLst/>
          </a:prstGeom>
        </p:spPr>
      </p:pic>
      <p:sp>
        <p:nvSpPr>
          <p:cNvPr id="6" name="Text Box 6">
            <a:extLst>
              <a:ext uri="{FF2B5EF4-FFF2-40B4-BE49-F238E27FC236}">
                <a16:creationId xmlns:a16="http://schemas.microsoft.com/office/drawing/2014/main" id="{29D8B1CF-1873-49C6-9784-666DA46C6A42}"/>
              </a:ext>
            </a:extLst>
          </p:cNvPr>
          <p:cNvSpPr txBox="1">
            <a:spLocks noChangeArrowheads="1"/>
          </p:cNvSpPr>
          <p:nvPr/>
        </p:nvSpPr>
        <p:spPr bwMode="auto">
          <a:xfrm>
            <a:off x="5087888" y="2155393"/>
            <a:ext cx="6552728" cy="3228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616" tIns="40360" rIns="77616" bIns="40360">
            <a:spAutoFit/>
          </a:bodyPr>
          <a:lstStyle>
            <a:lvl1pPr marL="149225" indent="-149225" defTabSz="387350">
              <a:tabLst>
                <a:tab pos="149225" algn="l"/>
                <a:tab pos="938213" algn="l"/>
                <a:tab pos="1725613" algn="l"/>
                <a:tab pos="2514600" algn="l"/>
                <a:tab pos="3303588" algn="l"/>
                <a:tab pos="4092575" algn="l"/>
                <a:tab pos="4879975" algn="l"/>
                <a:tab pos="5668963" algn="l"/>
                <a:tab pos="6457950" algn="l"/>
                <a:tab pos="7246938" algn="l"/>
                <a:tab pos="8034338" algn="l"/>
                <a:tab pos="8823325" algn="l"/>
              </a:tabLst>
              <a:defRPr>
                <a:solidFill>
                  <a:schemeClr val="tx1"/>
                </a:solidFill>
                <a:latin typeface="Arial" panose="020B0604020202020204" pitchFamily="34" charset="0"/>
                <a:ea typeface="MS PGothic" panose="020B0600070205080204" pitchFamily="34" charset="-128"/>
              </a:defRPr>
            </a:lvl1pPr>
            <a:lvl2pPr marL="641350" indent="-247650" defTabSz="387350">
              <a:tabLst>
                <a:tab pos="149225" algn="l"/>
                <a:tab pos="938213" algn="l"/>
                <a:tab pos="1725613" algn="l"/>
                <a:tab pos="2514600" algn="l"/>
                <a:tab pos="3303588" algn="l"/>
                <a:tab pos="4092575" algn="l"/>
                <a:tab pos="4879975" algn="l"/>
                <a:tab pos="5668963" algn="l"/>
                <a:tab pos="6457950" algn="l"/>
                <a:tab pos="7246938" algn="l"/>
                <a:tab pos="8034338" algn="l"/>
                <a:tab pos="8823325" algn="l"/>
              </a:tabLst>
              <a:defRPr>
                <a:solidFill>
                  <a:schemeClr val="tx1"/>
                </a:solidFill>
                <a:latin typeface="Arial" panose="020B0604020202020204" pitchFamily="34" charset="0"/>
                <a:ea typeface="MS PGothic" panose="020B0600070205080204" pitchFamily="34" charset="-128"/>
              </a:defRPr>
            </a:lvl2pPr>
            <a:lvl3pPr marL="985838" indent="-196850" defTabSz="387350">
              <a:tabLst>
                <a:tab pos="149225" algn="l"/>
                <a:tab pos="938213" algn="l"/>
                <a:tab pos="1725613" algn="l"/>
                <a:tab pos="2514600" algn="l"/>
                <a:tab pos="3303588" algn="l"/>
                <a:tab pos="4092575" algn="l"/>
                <a:tab pos="4879975" algn="l"/>
                <a:tab pos="5668963" algn="l"/>
                <a:tab pos="6457950" algn="l"/>
                <a:tab pos="7246938" algn="l"/>
                <a:tab pos="8034338" algn="l"/>
                <a:tab pos="8823325" algn="l"/>
              </a:tabLst>
              <a:defRPr>
                <a:solidFill>
                  <a:schemeClr val="tx1"/>
                </a:solidFill>
                <a:latin typeface="Arial" panose="020B0604020202020204" pitchFamily="34" charset="0"/>
                <a:ea typeface="MS PGothic" panose="020B0600070205080204" pitchFamily="34" charset="-128"/>
              </a:defRPr>
            </a:lvl3pPr>
            <a:lvl4pPr marL="1379538" indent="-196850" defTabSz="387350">
              <a:tabLst>
                <a:tab pos="149225" algn="l"/>
                <a:tab pos="938213" algn="l"/>
                <a:tab pos="1725613" algn="l"/>
                <a:tab pos="2514600" algn="l"/>
                <a:tab pos="3303588" algn="l"/>
                <a:tab pos="4092575" algn="l"/>
                <a:tab pos="4879975" algn="l"/>
                <a:tab pos="5668963" algn="l"/>
                <a:tab pos="6457950" algn="l"/>
                <a:tab pos="7246938" algn="l"/>
                <a:tab pos="8034338" algn="l"/>
                <a:tab pos="8823325" algn="l"/>
              </a:tabLst>
              <a:defRPr>
                <a:solidFill>
                  <a:schemeClr val="tx1"/>
                </a:solidFill>
                <a:latin typeface="Arial" panose="020B0604020202020204" pitchFamily="34" charset="0"/>
                <a:ea typeface="MS PGothic" panose="020B0600070205080204" pitchFamily="34" charset="-128"/>
              </a:defRPr>
            </a:lvl4pPr>
            <a:lvl5pPr marL="1774825" indent="-198438" defTabSz="387350">
              <a:tabLst>
                <a:tab pos="149225" algn="l"/>
                <a:tab pos="938213" algn="l"/>
                <a:tab pos="1725613" algn="l"/>
                <a:tab pos="2514600" algn="l"/>
                <a:tab pos="3303588" algn="l"/>
                <a:tab pos="4092575" algn="l"/>
                <a:tab pos="4879975" algn="l"/>
                <a:tab pos="5668963" algn="l"/>
                <a:tab pos="6457950" algn="l"/>
                <a:tab pos="7246938" algn="l"/>
                <a:tab pos="8034338" algn="l"/>
                <a:tab pos="8823325" algn="l"/>
              </a:tabLst>
              <a:defRPr>
                <a:solidFill>
                  <a:schemeClr val="tx1"/>
                </a:solidFill>
                <a:latin typeface="Arial" panose="020B0604020202020204" pitchFamily="34" charset="0"/>
                <a:ea typeface="MS PGothic" panose="020B0600070205080204" pitchFamily="34" charset="-128"/>
              </a:defRPr>
            </a:lvl5pPr>
            <a:lvl6pPr marL="2232025" indent="-198438" defTabSz="387350" eaLnBrk="0" fontAlgn="base" hangingPunct="0">
              <a:spcBef>
                <a:spcPct val="0"/>
              </a:spcBef>
              <a:spcAft>
                <a:spcPct val="0"/>
              </a:spcAft>
              <a:tabLst>
                <a:tab pos="149225" algn="l"/>
                <a:tab pos="938213" algn="l"/>
                <a:tab pos="1725613" algn="l"/>
                <a:tab pos="2514600" algn="l"/>
                <a:tab pos="3303588" algn="l"/>
                <a:tab pos="4092575" algn="l"/>
                <a:tab pos="4879975" algn="l"/>
                <a:tab pos="5668963" algn="l"/>
                <a:tab pos="6457950" algn="l"/>
                <a:tab pos="7246938" algn="l"/>
                <a:tab pos="8034338" algn="l"/>
                <a:tab pos="8823325" algn="l"/>
              </a:tabLst>
              <a:defRPr>
                <a:solidFill>
                  <a:schemeClr val="tx1"/>
                </a:solidFill>
                <a:latin typeface="Arial" panose="020B0604020202020204" pitchFamily="34" charset="0"/>
                <a:ea typeface="MS PGothic" panose="020B0600070205080204" pitchFamily="34" charset="-128"/>
              </a:defRPr>
            </a:lvl6pPr>
            <a:lvl7pPr marL="2689225" indent="-198438" defTabSz="387350" eaLnBrk="0" fontAlgn="base" hangingPunct="0">
              <a:spcBef>
                <a:spcPct val="0"/>
              </a:spcBef>
              <a:spcAft>
                <a:spcPct val="0"/>
              </a:spcAft>
              <a:tabLst>
                <a:tab pos="149225" algn="l"/>
                <a:tab pos="938213" algn="l"/>
                <a:tab pos="1725613" algn="l"/>
                <a:tab pos="2514600" algn="l"/>
                <a:tab pos="3303588" algn="l"/>
                <a:tab pos="4092575" algn="l"/>
                <a:tab pos="4879975" algn="l"/>
                <a:tab pos="5668963" algn="l"/>
                <a:tab pos="6457950" algn="l"/>
                <a:tab pos="7246938" algn="l"/>
                <a:tab pos="8034338" algn="l"/>
                <a:tab pos="8823325" algn="l"/>
              </a:tabLst>
              <a:defRPr>
                <a:solidFill>
                  <a:schemeClr val="tx1"/>
                </a:solidFill>
                <a:latin typeface="Arial" panose="020B0604020202020204" pitchFamily="34" charset="0"/>
                <a:ea typeface="MS PGothic" panose="020B0600070205080204" pitchFamily="34" charset="-128"/>
              </a:defRPr>
            </a:lvl7pPr>
            <a:lvl8pPr marL="3146425" indent="-198438" defTabSz="387350" eaLnBrk="0" fontAlgn="base" hangingPunct="0">
              <a:spcBef>
                <a:spcPct val="0"/>
              </a:spcBef>
              <a:spcAft>
                <a:spcPct val="0"/>
              </a:spcAft>
              <a:tabLst>
                <a:tab pos="149225" algn="l"/>
                <a:tab pos="938213" algn="l"/>
                <a:tab pos="1725613" algn="l"/>
                <a:tab pos="2514600" algn="l"/>
                <a:tab pos="3303588" algn="l"/>
                <a:tab pos="4092575" algn="l"/>
                <a:tab pos="4879975" algn="l"/>
                <a:tab pos="5668963" algn="l"/>
                <a:tab pos="6457950" algn="l"/>
                <a:tab pos="7246938" algn="l"/>
                <a:tab pos="8034338" algn="l"/>
                <a:tab pos="8823325" algn="l"/>
              </a:tabLst>
              <a:defRPr>
                <a:solidFill>
                  <a:schemeClr val="tx1"/>
                </a:solidFill>
                <a:latin typeface="Arial" panose="020B0604020202020204" pitchFamily="34" charset="0"/>
                <a:ea typeface="MS PGothic" panose="020B0600070205080204" pitchFamily="34" charset="-128"/>
              </a:defRPr>
            </a:lvl8pPr>
            <a:lvl9pPr marL="3603625" indent="-198438" defTabSz="387350" eaLnBrk="0" fontAlgn="base" hangingPunct="0">
              <a:spcBef>
                <a:spcPct val="0"/>
              </a:spcBef>
              <a:spcAft>
                <a:spcPct val="0"/>
              </a:spcAft>
              <a:tabLst>
                <a:tab pos="149225" algn="l"/>
                <a:tab pos="938213" algn="l"/>
                <a:tab pos="1725613" algn="l"/>
                <a:tab pos="2514600" algn="l"/>
                <a:tab pos="3303588" algn="l"/>
                <a:tab pos="4092575" algn="l"/>
                <a:tab pos="4879975" algn="l"/>
                <a:tab pos="5668963" algn="l"/>
                <a:tab pos="6457950" algn="l"/>
                <a:tab pos="7246938" algn="l"/>
                <a:tab pos="8034338" algn="l"/>
                <a:tab pos="8823325" algn="l"/>
              </a:tabLst>
              <a:defRPr>
                <a:solidFill>
                  <a:schemeClr val="tx1"/>
                </a:solidFill>
                <a:latin typeface="Arial" panose="020B0604020202020204" pitchFamily="34" charset="0"/>
                <a:ea typeface="MS PGothic" panose="020B0600070205080204" pitchFamily="34" charset="-128"/>
              </a:defRPr>
            </a:lvl9pPr>
          </a:lstStyle>
          <a:p>
            <a:pPr eaLnBrk="1" hangingPunct="1">
              <a:spcAft>
                <a:spcPts val="500"/>
              </a:spcAft>
              <a:buClr>
                <a:srgbClr val="CC0000"/>
              </a:buClr>
              <a:buSzPct val="100000"/>
              <a:buFont typeface="Wingdings" panose="05000000000000000000" pitchFamily="2" charset="2"/>
              <a:buChar char=""/>
            </a:pPr>
            <a:r>
              <a:rPr lang="nl-NL" altLang="en-US" sz="2400" dirty="0" err="1">
                <a:solidFill>
                  <a:srgbClr val="000000"/>
                </a:solidFill>
              </a:rPr>
              <a:t>Climate</a:t>
            </a:r>
            <a:r>
              <a:rPr lang="nl-NL" altLang="en-US" sz="2400" dirty="0">
                <a:solidFill>
                  <a:srgbClr val="000000"/>
                </a:solidFill>
              </a:rPr>
              <a:t> change is real </a:t>
            </a:r>
            <a:r>
              <a:rPr lang="nl-NL" altLang="en-US" sz="2400" dirty="0" err="1">
                <a:solidFill>
                  <a:srgbClr val="000000"/>
                </a:solidFill>
              </a:rPr>
              <a:t>and</a:t>
            </a:r>
            <a:r>
              <a:rPr lang="nl-NL" altLang="en-US" sz="2400" dirty="0">
                <a:solidFill>
                  <a:srgbClr val="000000"/>
                </a:solidFill>
              </a:rPr>
              <a:t> happening </a:t>
            </a:r>
            <a:r>
              <a:rPr lang="nl-NL" altLang="en-US" sz="2400" dirty="0" err="1">
                <a:solidFill>
                  <a:srgbClr val="000000"/>
                </a:solidFill>
              </a:rPr>
              <a:t>now</a:t>
            </a:r>
            <a:r>
              <a:rPr lang="nl-NL" altLang="en-US" sz="2400" dirty="0">
                <a:solidFill>
                  <a:srgbClr val="000000"/>
                </a:solidFill>
              </a:rPr>
              <a:t>!  </a:t>
            </a:r>
          </a:p>
          <a:p>
            <a:pPr eaLnBrk="1" hangingPunct="1">
              <a:spcAft>
                <a:spcPts val="500"/>
              </a:spcAft>
              <a:buClr>
                <a:srgbClr val="CC0000"/>
              </a:buClr>
              <a:buSzPct val="100000"/>
              <a:buFont typeface="Wingdings" panose="05000000000000000000" pitchFamily="2" charset="2"/>
              <a:buChar char=""/>
            </a:pPr>
            <a:r>
              <a:rPr lang="nl-NL" altLang="en-US" sz="2400" dirty="0">
                <a:solidFill>
                  <a:srgbClr val="FF0000"/>
                </a:solidFill>
              </a:rPr>
              <a:t>It is already increasing the number and severity of weather related disasters </a:t>
            </a:r>
          </a:p>
          <a:p>
            <a:pPr eaLnBrk="1" hangingPunct="1">
              <a:spcAft>
                <a:spcPts val="500"/>
              </a:spcAft>
              <a:buClr>
                <a:srgbClr val="CC0000"/>
              </a:buClr>
              <a:buSzPct val="100000"/>
              <a:buFont typeface="Wingdings" panose="05000000000000000000" pitchFamily="2" charset="2"/>
              <a:buChar char=""/>
            </a:pPr>
            <a:r>
              <a:rPr lang="nl-NL" altLang="en-US" sz="2400" dirty="0">
                <a:solidFill>
                  <a:srgbClr val="000000"/>
                </a:solidFill>
              </a:rPr>
              <a:t>It will continue at an alarming rate unless humans drastically reduce greenhouse gas emissions</a:t>
            </a:r>
          </a:p>
          <a:p>
            <a:pPr eaLnBrk="1" hangingPunct="1">
              <a:spcAft>
                <a:spcPts val="500"/>
              </a:spcAft>
              <a:buClr>
                <a:srgbClr val="CC0000"/>
              </a:buClr>
              <a:buSzPct val="100000"/>
              <a:buFont typeface="Wingdings" panose="05000000000000000000" pitchFamily="2" charset="2"/>
              <a:buChar char=""/>
            </a:pPr>
            <a:r>
              <a:rPr lang="nl-NL" altLang="en-US" sz="2400" dirty="0">
                <a:solidFill>
                  <a:srgbClr val="FF0000"/>
                </a:solidFill>
              </a:rPr>
              <a:t>Youth will have to deal with the consequences of decisions that are made now</a:t>
            </a:r>
          </a:p>
        </p:txBody>
      </p:sp>
      <p:sp>
        <p:nvSpPr>
          <p:cNvPr id="7" name="TextBox 6"/>
          <p:cNvSpPr txBox="1"/>
          <p:nvPr/>
        </p:nvSpPr>
        <p:spPr>
          <a:xfrm>
            <a:off x="263352" y="5383917"/>
            <a:ext cx="4640712" cy="523220"/>
          </a:xfrm>
          <a:prstGeom prst="rect">
            <a:avLst/>
          </a:prstGeom>
          <a:noFill/>
        </p:spPr>
        <p:txBody>
          <a:bodyPr wrap="square" rtlCol="0">
            <a:spAutoFit/>
          </a:bodyPr>
          <a:lstStyle/>
          <a:p>
            <a:pPr algn="ctr"/>
            <a:r>
              <a:rPr lang="en-US" sz="1400" dirty="0"/>
              <a:t>In 2019, an unprecedented number of youth protested to call for political action to address the climate crisis</a:t>
            </a:r>
          </a:p>
        </p:txBody>
      </p:sp>
    </p:spTree>
    <p:extLst>
      <p:ext uri="{BB962C8B-B14F-4D97-AF65-F5344CB8AC3E}">
        <p14:creationId xmlns:p14="http://schemas.microsoft.com/office/powerpoint/2010/main" val="7164571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CCB55F42-1BB1-4B82-BE82-F645214121BD}"/>
              </a:ext>
            </a:extLst>
          </p:cNvPr>
          <p:cNvPicPr/>
          <p:nvPr/>
        </p:nvPicPr>
        <p:blipFill rotWithShape="1">
          <a:blip r:embed="rId2" cstate="screen">
            <a:extLst>
              <a:ext uri="{28A0092B-C50C-407E-A947-70E740481C1C}">
                <a14:useLocalDpi xmlns:a14="http://schemas.microsoft.com/office/drawing/2010/main"/>
              </a:ext>
            </a:extLst>
          </a:blip>
          <a:srcRect/>
          <a:stretch/>
        </p:blipFill>
        <p:spPr bwMode="auto">
          <a:xfrm>
            <a:off x="643467" y="2442076"/>
            <a:ext cx="5294716" cy="4011260"/>
          </a:xfrm>
          <a:prstGeom prst="rect">
            <a:avLst/>
          </a:prstGeom>
          <a:extLst>
            <a:ext uri="{53640926-AAD7-44D8-BBD7-CCE9431645EC}">
              <a14:shadowObscured xmlns:a14="http://schemas.microsoft.com/office/drawing/2010/main"/>
            </a:ext>
          </a:extLst>
        </p:spPr>
      </p:pic>
      <p:cxnSp>
        <p:nvCxnSpPr>
          <p:cNvPr id="17" name="Straight Connector 16">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18" name="Content Placeholder 4">
            <a:extLst>
              <a:ext uri="{FF2B5EF4-FFF2-40B4-BE49-F238E27FC236}">
                <a16:creationId xmlns:a16="http://schemas.microsoft.com/office/drawing/2014/main" id="{FCB3D4D9-AFCD-4A96-B867-663D7E05A399}"/>
              </a:ext>
            </a:extLst>
          </p:cNvPr>
          <p:cNvPicPr>
            <a:picLocks noGrp="1"/>
          </p:cNvPicPr>
          <p:nvPr>
            <p:ph idx="1"/>
          </p:nvPr>
        </p:nvPicPr>
        <p:blipFill rotWithShape="1">
          <a:blip r:embed="rId3" cstate="screen">
            <a:extLst>
              <a:ext uri="{28A0092B-C50C-407E-A947-70E740481C1C}">
                <a14:useLocalDpi xmlns:a14="http://schemas.microsoft.com/office/drawing/2010/main"/>
              </a:ext>
            </a:extLst>
          </a:blip>
          <a:srcRect/>
          <a:stretch/>
        </p:blipFill>
        <p:spPr bwMode="auto">
          <a:xfrm>
            <a:off x="6253817" y="2486232"/>
            <a:ext cx="5294715" cy="3922950"/>
          </a:xfrm>
          <a:prstGeom prst="rect">
            <a:avLst/>
          </a:prstGeom>
          <a:extLst>
            <a:ext uri="{53640926-AAD7-44D8-BBD7-CCE9431645EC}">
              <a14:shadowObscured xmlns:a14="http://schemas.microsoft.com/office/drawing/2010/main"/>
            </a:ext>
          </a:extLst>
        </p:spPr>
      </p:pic>
      <p:sp>
        <p:nvSpPr>
          <p:cNvPr id="19" name="TextBox 18">
            <a:extLst>
              <a:ext uri="{FF2B5EF4-FFF2-40B4-BE49-F238E27FC236}">
                <a16:creationId xmlns:a16="http://schemas.microsoft.com/office/drawing/2014/main" id="{12551CE5-2C63-44A2-AECF-EAD745A3A397}"/>
              </a:ext>
            </a:extLst>
          </p:cNvPr>
          <p:cNvSpPr txBox="1"/>
          <p:nvPr/>
        </p:nvSpPr>
        <p:spPr>
          <a:xfrm>
            <a:off x="572593" y="1962016"/>
            <a:ext cx="5507365" cy="830997"/>
          </a:xfrm>
          <a:prstGeom prst="rect">
            <a:avLst/>
          </a:prstGeom>
          <a:solidFill>
            <a:schemeClr val="bg1"/>
          </a:solidFill>
        </p:spPr>
        <p:txBody>
          <a:bodyPr wrap="square" rtlCol="0">
            <a:spAutoFit/>
          </a:bodyPr>
          <a:lstStyle/>
          <a:p>
            <a:r>
              <a:rPr lang="en-US" sz="2400" dirty="0"/>
              <a:t>Nearly 160 million children live in areas of high or extremely high drought severity</a:t>
            </a:r>
            <a:endParaRPr lang="en-GB" sz="2400" dirty="0"/>
          </a:p>
        </p:txBody>
      </p:sp>
      <p:sp>
        <p:nvSpPr>
          <p:cNvPr id="20" name="TextBox 19">
            <a:extLst>
              <a:ext uri="{FF2B5EF4-FFF2-40B4-BE49-F238E27FC236}">
                <a16:creationId xmlns:a16="http://schemas.microsoft.com/office/drawing/2014/main" id="{BA038B37-0A79-496A-BA89-60D42ECE9AB7}"/>
              </a:ext>
            </a:extLst>
          </p:cNvPr>
          <p:cNvSpPr txBox="1"/>
          <p:nvPr/>
        </p:nvSpPr>
        <p:spPr>
          <a:xfrm>
            <a:off x="6190737" y="1962016"/>
            <a:ext cx="5129920" cy="830997"/>
          </a:xfrm>
          <a:prstGeom prst="rect">
            <a:avLst/>
          </a:prstGeom>
          <a:solidFill>
            <a:schemeClr val="bg1"/>
          </a:solidFill>
        </p:spPr>
        <p:txBody>
          <a:bodyPr wrap="square" rtlCol="0">
            <a:spAutoFit/>
          </a:bodyPr>
          <a:lstStyle/>
          <a:p>
            <a:r>
              <a:rPr lang="en-US" sz="2400" dirty="0"/>
              <a:t>More than half a billion children live in extremely high flood occurrence zones</a:t>
            </a:r>
            <a:endParaRPr lang="en-GB" sz="2400" dirty="0"/>
          </a:p>
        </p:txBody>
      </p:sp>
      <p:sp>
        <p:nvSpPr>
          <p:cNvPr id="21" name="Title 1"/>
          <p:cNvSpPr>
            <a:spLocks noGrp="1"/>
          </p:cNvSpPr>
          <p:nvPr>
            <p:ph type="title"/>
          </p:nvPr>
        </p:nvSpPr>
        <p:spPr>
          <a:xfrm>
            <a:off x="838200" y="365125"/>
            <a:ext cx="10515600" cy="1325563"/>
          </a:xfrm>
        </p:spPr>
        <p:txBody>
          <a:bodyPr/>
          <a:lstStyle/>
          <a:p>
            <a:r>
              <a:rPr lang="en-US" dirty="0"/>
              <a:t>1. Climate Change and Youth</a:t>
            </a:r>
            <a:br>
              <a:rPr lang="en-US" dirty="0"/>
            </a:br>
            <a:r>
              <a:rPr lang="en-US" i="1" dirty="0"/>
              <a:t>Why do / should youth care? </a:t>
            </a:r>
            <a:endParaRPr lang="en-US" dirty="0"/>
          </a:p>
        </p:txBody>
      </p:sp>
      <p:pic>
        <p:nvPicPr>
          <p:cNvPr id="22" name="Picture 21"/>
          <p:cNvPicPr>
            <a:picLocks noChangeAspect="1"/>
          </p:cNvPicPr>
          <p:nvPr/>
        </p:nvPicPr>
        <p:blipFill>
          <a:blip r:embed="rId4">
            <a:extLst>
              <a:ext uri="{28A0092B-C50C-407E-A947-70E740481C1C}">
                <a14:useLocalDpi xmlns:a14="http://schemas.microsoft.com/office/drawing/2010/main"/>
              </a:ext>
            </a:extLst>
          </a:blip>
          <a:stretch>
            <a:fillRect/>
          </a:stretch>
        </p:blipFill>
        <p:spPr>
          <a:xfrm rot="1110367">
            <a:off x="10632917" y="50229"/>
            <a:ext cx="1262512" cy="1955355"/>
          </a:xfrm>
          <a:prstGeom prst="rect">
            <a:avLst/>
          </a:prstGeom>
        </p:spPr>
      </p:pic>
    </p:spTree>
    <p:extLst>
      <p:ext uri="{BB962C8B-B14F-4D97-AF65-F5344CB8AC3E}">
        <p14:creationId xmlns:p14="http://schemas.microsoft.com/office/powerpoint/2010/main" val="356024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8200" y="365125"/>
            <a:ext cx="10515600" cy="1325563"/>
          </a:xfrm>
        </p:spPr>
        <p:txBody>
          <a:bodyPr/>
          <a:lstStyle/>
          <a:p>
            <a:r>
              <a:rPr lang="en-US" dirty="0"/>
              <a:t>1. Climate Change and Youth</a:t>
            </a:r>
            <a:br>
              <a:rPr lang="en-US" dirty="0"/>
            </a:br>
            <a:r>
              <a:rPr lang="en-US" i="1" dirty="0"/>
              <a:t>What do youth think?</a:t>
            </a:r>
            <a:endParaRPr lang="en-US" dirty="0"/>
          </a:p>
        </p:txBody>
      </p:sp>
      <p:pic>
        <p:nvPicPr>
          <p:cNvPr id="9" name="Picture 8"/>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66000"/>
                    </a14:imgEffect>
                    <a14:imgEffect>
                      <a14:brightnessContrast bright="20000" contrast="-40000"/>
                    </a14:imgEffect>
                  </a14:imgLayer>
                </a14:imgProps>
              </a:ext>
              <a:ext uri="{28A0092B-C50C-407E-A947-70E740481C1C}">
                <a14:useLocalDpi xmlns:a14="http://schemas.microsoft.com/office/drawing/2010/main"/>
              </a:ext>
            </a:extLst>
          </a:blip>
          <a:srcRect l="29493"/>
          <a:stretch/>
        </p:blipFill>
        <p:spPr>
          <a:xfrm>
            <a:off x="6092370" y="1908647"/>
            <a:ext cx="5508612" cy="4909998"/>
          </a:xfrm>
          <a:prstGeom prst="rect">
            <a:avLst/>
          </a:prstGeom>
        </p:spPr>
      </p:pic>
      <p:cxnSp>
        <p:nvCxnSpPr>
          <p:cNvPr id="13" name="Straight Connector 12"/>
          <p:cNvCxnSpPr/>
          <p:nvPr/>
        </p:nvCxnSpPr>
        <p:spPr>
          <a:xfrm>
            <a:off x="2351584" y="1844824"/>
            <a:ext cx="7812868"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271464" y="2353837"/>
            <a:ext cx="3960440" cy="1477328"/>
          </a:xfrm>
          <a:prstGeom prst="rect">
            <a:avLst/>
          </a:prstGeom>
          <a:noFill/>
          <a:ln>
            <a:solidFill>
              <a:schemeClr val="accent1">
                <a:shade val="95000"/>
                <a:satMod val="105000"/>
              </a:schemeClr>
            </a:solidFill>
          </a:ln>
        </p:spPr>
        <p:txBody>
          <a:bodyPr wrap="square" rtlCol="0">
            <a:spAutoFit/>
          </a:bodyPr>
          <a:lstStyle/>
          <a:p>
            <a:pPr algn="ctr"/>
            <a:r>
              <a:rPr lang="en-US" b="1" dirty="0"/>
              <a:t>Young people around the world</a:t>
            </a:r>
            <a:r>
              <a:rPr lang="mr-IN" b="1" dirty="0"/>
              <a:t>…</a:t>
            </a:r>
            <a:endParaRPr lang="en-GB" b="1" dirty="0"/>
          </a:p>
          <a:p>
            <a:pPr algn="ctr"/>
            <a:endParaRPr lang="en-GB" dirty="0"/>
          </a:p>
          <a:p>
            <a:pPr algn="ctr"/>
            <a:r>
              <a:rPr lang="en-GB" dirty="0"/>
              <a:t>Think </a:t>
            </a:r>
            <a:r>
              <a:rPr lang="en-GB" b="1" dirty="0">
                <a:solidFill>
                  <a:srgbClr val="008F00"/>
                </a:solidFill>
              </a:rPr>
              <a:t>climate change</a:t>
            </a:r>
            <a:r>
              <a:rPr lang="en-GB" dirty="0">
                <a:solidFill>
                  <a:srgbClr val="008F00"/>
                </a:solidFill>
              </a:rPr>
              <a:t> </a:t>
            </a:r>
            <a:r>
              <a:rPr lang="en-GB" dirty="0"/>
              <a:t>and the </a:t>
            </a:r>
            <a:r>
              <a:rPr lang="en-GB" b="1" dirty="0">
                <a:solidFill>
                  <a:srgbClr val="008F00"/>
                </a:solidFill>
              </a:rPr>
              <a:t>destruction of nature </a:t>
            </a:r>
            <a:r>
              <a:rPr lang="en-GB" dirty="0"/>
              <a:t>is the most critical issue. </a:t>
            </a:r>
            <a:endParaRPr lang="en-US" dirty="0"/>
          </a:p>
        </p:txBody>
      </p:sp>
      <p:pic>
        <p:nvPicPr>
          <p:cNvPr id="18" name="Picture 1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829254" y="3976418"/>
            <a:ext cx="844860" cy="774455"/>
          </a:xfrm>
          <a:prstGeom prst="rect">
            <a:avLst/>
          </a:prstGeom>
        </p:spPr>
      </p:pic>
      <p:sp>
        <p:nvSpPr>
          <p:cNvPr id="19" name="TextBox 18"/>
          <p:cNvSpPr txBox="1"/>
          <p:nvPr/>
        </p:nvSpPr>
        <p:spPr>
          <a:xfrm>
            <a:off x="1271464" y="4833392"/>
            <a:ext cx="3960440" cy="1200329"/>
          </a:xfrm>
          <a:prstGeom prst="rect">
            <a:avLst/>
          </a:prstGeom>
          <a:noFill/>
          <a:ln>
            <a:solidFill>
              <a:schemeClr val="accent1">
                <a:shade val="95000"/>
                <a:satMod val="105000"/>
              </a:schemeClr>
            </a:solidFill>
          </a:ln>
        </p:spPr>
        <p:txBody>
          <a:bodyPr wrap="square" rtlCol="0">
            <a:spAutoFit/>
          </a:bodyPr>
          <a:lstStyle/>
          <a:p>
            <a:pPr algn="ctr"/>
            <a:r>
              <a:rPr lang="en-GB" dirty="0"/>
              <a:t>Over </a:t>
            </a:r>
            <a:r>
              <a:rPr lang="en-GB" b="1" dirty="0">
                <a:solidFill>
                  <a:srgbClr val="008F00"/>
                </a:solidFill>
              </a:rPr>
              <a:t>90% </a:t>
            </a:r>
            <a:r>
              <a:rPr lang="en-GB" dirty="0"/>
              <a:t>of young people agree or strongly agree that </a:t>
            </a:r>
          </a:p>
          <a:p>
            <a:pPr algn="ctr"/>
            <a:r>
              <a:rPr lang="en-GB" b="1" dirty="0">
                <a:solidFill>
                  <a:srgbClr val="008F00"/>
                </a:solidFill>
              </a:rPr>
              <a:t>Humans are responsible for climate change. </a:t>
            </a:r>
            <a:endParaRPr lang="en-GB" dirty="0"/>
          </a:p>
        </p:txBody>
      </p:sp>
      <p:pic>
        <p:nvPicPr>
          <p:cNvPr id="20" name="Picture 19"/>
          <p:cNvPicPr>
            <a:picLocks noChangeAspect="1"/>
          </p:cNvPicPr>
          <p:nvPr/>
        </p:nvPicPr>
        <p:blipFill>
          <a:blip r:embed="rId6">
            <a:extLst>
              <a:ext uri="{28A0092B-C50C-407E-A947-70E740481C1C}">
                <a14:useLocalDpi xmlns:a14="http://schemas.microsoft.com/office/drawing/2010/main"/>
              </a:ext>
            </a:extLst>
          </a:blip>
          <a:stretch>
            <a:fillRect/>
          </a:stretch>
        </p:blipFill>
        <p:spPr>
          <a:xfrm rot="1110367">
            <a:off x="10632917" y="50229"/>
            <a:ext cx="1262512" cy="1955355"/>
          </a:xfrm>
          <a:prstGeom prst="rect">
            <a:avLst/>
          </a:prstGeom>
        </p:spPr>
      </p:pic>
    </p:spTree>
    <p:extLst>
      <p:ext uri="{BB962C8B-B14F-4D97-AF65-F5344CB8AC3E}">
        <p14:creationId xmlns:p14="http://schemas.microsoft.com/office/powerpoint/2010/main" val="4190038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alphaModFix amt="20000"/>
            <a:extLst>
              <a:ext uri="{28A0092B-C50C-407E-A947-70E740481C1C}">
                <a14:useLocalDpi xmlns:a14="http://schemas.microsoft.com/office/drawing/2010/main"/>
              </a:ext>
            </a:extLst>
          </a:blip>
          <a:stretch>
            <a:fillRect/>
          </a:stretch>
        </p:blipFill>
        <p:spPr>
          <a:xfrm>
            <a:off x="1487488" y="333376"/>
            <a:ext cx="9212661" cy="7701209"/>
          </a:xfrm>
          <a:prstGeom prst="rect">
            <a:avLst/>
          </a:prstGeom>
        </p:spPr>
      </p:pic>
      <p:sp>
        <p:nvSpPr>
          <p:cNvPr id="9" name="Content Placeholder 2"/>
          <p:cNvSpPr txBox="1">
            <a:spLocks noChangeArrowheads="1"/>
          </p:cNvSpPr>
          <p:nvPr/>
        </p:nvSpPr>
        <p:spPr>
          <a:xfrm>
            <a:off x="1055440" y="1761892"/>
            <a:ext cx="10515600" cy="4351338"/>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defRPr/>
            </a:pPr>
            <a:r>
              <a:rPr lang="en-GB" altLang="en-US" sz="2800" kern="0" dirty="0"/>
              <a:t>The world has evolved! Youth seen as: </a:t>
            </a:r>
          </a:p>
          <a:p>
            <a:pPr marL="0" indent="0">
              <a:buFontTx/>
              <a:buNone/>
              <a:defRPr/>
            </a:pPr>
            <a:r>
              <a:rPr lang="en-GB" altLang="en-US" sz="2000" kern="0" dirty="0"/>
              <a:t>			   </a:t>
            </a:r>
            <a:r>
              <a:rPr lang="en-GB" altLang="en-US" b="1" kern="0" dirty="0">
                <a:solidFill>
                  <a:srgbClr val="FF0000"/>
                </a:solidFill>
              </a:rPr>
              <a:t>Victims</a:t>
            </a:r>
            <a:r>
              <a:rPr lang="en-GB" altLang="en-US" kern="0" dirty="0">
                <a:solidFill>
                  <a:srgbClr val="FF0000"/>
                </a:solidFill>
              </a:rPr>
              <a:t> 			</a:t>
            </a:r>
            <a:endParaRPr lang="en-GB" altLang="en-US" b="1" kern="0" dirty="0">
              <a:solidFill>
                <a:srgbClr val="008F00"/>
              </a:solidFill>
            </a:endParaRPr>
          </a:p>
          <a:p>
            <a:pPr>
              <a:buFont typeface="Arial" panose="020B0604020202020204" pitchFamily="34" charset="0"/>
              <a:buChar char="•"/>
              <a:defRPr/>
            </a:pPr>
            <a:endParaRPr lang="en-GB" altLang="en-US" kern="0" dirty="0"/>
          </a:p>
          <a:p>
            <a:pPr marL="0" indent="0">
              <a:buFontTx/>
              <a:buNone/>
              <a:defRPr/>
            </a:pPr>
            <a:endParaRPr lang="en-GB" altLang="en-US" kern="0" dirty="0"/>
          </a:p>
          <a:p>
            <a:pPr marL="0" indent="0">
              <a:buFontTx/>
              <a:buNone/>
              <a:defRPr/>
            </a:pPr>
            <a:endParaRPr lang="en-GB" altLang="en-US" sz="2000" kern="0" dirty="0"/>
          </a:p>
          <a:p>
            <a:pPr>
              <a:buFont typeface="Arial" panose="020B0604020202020204" pitchFamily="34" charset="0"/>
              <a:buChar char="•"/>
              <a:defRPr/>
            </a:pPr>
            <a:endParaRPr lang="en-GB" altLang="en-US" sz="2000" kern="0" dirty="0"/>
          </a:p>
          <a:p>
            <a:pPr>
              <a:buFont typeface="Arial" panose="020B0604020202020204" pitchFamily="34" charset="0"/>
              <a:buChar char="•"/>
              <a:defRPr/>
            </a:pPr>
            <a:endParaRPr lang="en-GB" altLang="en-US" kern="0" dirty="0"/>
          </a:p>
        </p:txBody>
      </p:sp>
      <p:cxnSp>
        <p:nvCxnSpPr>
          <p:cNvPr id="11" name="Straight Arrow Connector 10"/>
          <p:cNvCxnSpPr/>
          <p:nvPr/>
        </p:nvCxnSpPr>
        <p:spPr>
          <a:xfrm>
            <a:off x="5740856" y="2636912"/>
            <a:ext cx="1224136" cy="0"/>
          </a:xfrm>
          <a:prstGeom prst="straightConnector1">
            <a:avLst/>
          </a:prstGeom>
          <a:ln w="101600">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216713" y="2297885"/>
            <a:ext cx="4147937" cy="584775"/>
          </a:xfrm>
          <a:prstGeom prst="rect">
            <a:avLst/>
          </a:prstGeom>
          <a:noFill/>
        </p:spPr>
        <p:txBody>
          <a:bodyPr wrap="square" rtlCol="0">
            <a:spAutoFit/>
          </a:bodyPr>
          <a:lstStyle/>
          <a:p>
            <a:r>
              <a:rPr lang="en-GB" altLang="en-US" sz="3200" b="1" kern="0" dirty="0">
                <a:solidFill>
                  <a:srgbClr val="008F00"/>
                </a:solidFill>
              </a:rPr>
              <a:t>Agents of Change</a:t>
            </a:r>
            <a:endParaRPr lang="en-US" sz="3200" dirty="0"/>
          </a:p>
        </p:txBody>
      </p:sp>
      <p:sp>
        <p:nvSpPr>
          <p:cNvPr id="13" name="Title 1"/>
          <p:cNvSpPr>
            <a:spLocks noGrp="1" noChangeArrowheads="1"/>
          </p:cNvSpPr>
          <p:nvPr>
            <p:ph type="title"/>
          </p:nvPr>
        </p:nvSpPr>
        <p:spPr>
          <a:xfrm>
            <a:off x="2152650" y="333376"/>
            <a:ext cx="7886700" cy="1325563"/>
          </a:xfrm>
        </p:spPr>
        <p:txBody>
          <a:bodyPr/>
          <a:lstStyle/>
          <a:p>
            <a:r>
              <a:rPr lang="en-GB" altLang="en-US" dirty="0"/>
              <a:t>2. Youth as agents of change</a:t>
            </a:r>
          </a:p>
        </p:txBody>
      </p:sp>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790240">
            <a:off x="9922399" y="239101"/>
            <a:ext cx="2216299" cy="888517"/>
          </a:xfrm>
          <a:prstGeom prst="rect">
            <a:avLst/>
          </a:prstGeom>
        </p:spPr>
      </p:pic>
      <p:sp>
        <p:nvSpPr>
          <p:cNvPr id="2" name="TextBox 1"/>
          <p:cNvSpPr txBox="1"/>
          <p:nvPr/>
        </p:nvSpPr>
        <p:spPr>
          <a:xfrm rot="21158891">
            <a:off x="2727252" y="3647313"/>
            <a:ext cx="7156305" cy="2554545"/>
          </a:xfrm>
          <a:prstGeom prst="rect">
            <a:avLst/>
          </a:prstGeom>
          <a:solidFill>
            <a:schemeClr val="bg1">
              <a:alpha val="75000"/>
            </a:schemeClr>
          </a:solidFill>
          <a:ln>
            <a:solidFill>
              <a:schemeClr val="accent1">
                <a:shade val="95000"/>
                <a:satMod val="105000"/>
              </a:schemeClr>
            </a:solidFill>
          </a:ln>
        </p:spPr>
        <p:txBody>
          <a:bodyPr wrap="square" rtlCol="0">
            <a:spAutoFit/>
          </a:bodyPr>
          <a:lstStyle/>
          <a:p>
            <a:pPr marL="0" indent="0" algn="ctr">
              <a:buFontTx/>
              <a:buNone/>
              <a:defRPr/>
            </a:pPr>
            <a:r>
              <a:rPr lang="en-GB" altLang="en-US" sz="3200" kern="0" dirty="0"/>
              <a:t>Aware, involved &amp; empowered youth </a:t>
            </a:r>
          </a:p>
          <a:p>
            <a:pPr marL="0" indent="0" algn="ctr">
              <a:buFontTx/>
              <a:buNone/>
              <a:defRPr/>
            </a:pPr>
            <a:r>
              <a:rPr lang="en-GB" altLang="en-US" sz="3200" kern="0" dirty="0"/>
              <a:t>can be </a:t>
            </a:r>
            <a:r>
              <a:rPr lang="en-GB" altLang="en-US" sz="3200" b="1" kern="0" dirty="0">
                <a:solidFill>
                  <a:srgbClr val="008F00"/>
                </a:solidFill>
              </a:rPr>
              <a:t>effective agents of change </a:t>
            </a:r>
          </a:p>
          <a:p>
            <a:pPr marL="0" indent="0" algn="ctr">
              <a:buFontTx/>
              <a:buNone/>
              <a:defRPr/>
            </a:pPr>
            <a:r>
              <a:rPr lang="en-GB" altLang="en-US" sz="3200" kern="0" dirty="0"/>
              <a:t>in their communities to advance </a:t>
            </a:r>
          </a:p>
          <a:p>
            <a:pPr marL="0" indent="0" algn="ctr">
              <a:buFontTx/>
              <a:buNone/>
              <a:defRPr/>
            </a:pPr>
            <a:r>
              <a:rPr lang="en-GB" altLang="en-US" sz="3200" kern="0" dirty="0"/>
              <a:t>climate change adaptation strategies</a:t>
            </a:r>
          </a:p>
          <a:p>
            <a:endParaRPr lang="en-US" sz="3200" b="1" dirty="0"/>
          </a:p>
        </p:txBody>
      </p:sp>
    </p:spTree>
    <p:extLst>
      <p:ext uri="{BB962C8B-B14F-4D97-AF65-F5344CB8AC3E}">
        <p14:creationId xmlns:p14="http://schemas.microsoft.com/office/powerpoint/2010/main" val="2991201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 Global map of school strikes        ">
            <a:extLst>
              <a:ext uri="{FF2B5EF4-FFF2-40B4-BE49-F238E27FC236}">
                <a16:creationId xmlns:a16="http://schemas.microsoft.com/office/drawing/2014/main" id="{6E86ADD4-DDA7-4C2A-A14C-4D594162D3EB}"/>
              </a:ext>
            </a:extLst>
          </p:cNvPr>
          <p:cNvPicPr>
            <a:picLocks noGrp="1" noChangeAspect="1" noChangeArrowheads="1"/>
          </p:cNvPicPr>
          <p:nvPr>
            <p:ph idx="1"/>
          </p:nvPr>
        </p:nvPicPr>
        <p:blipFill rotWithShape="1">
          <a:blip r:embed="rId3" cstate="screen">
            <a:alphaModFix amt="50000"/>
            <a:extLst>
              <a:ext uri="{28A0092B-C50C-407E-A947-70E740481C1C}">
                <a14:useLocalDpi xmlns:a14="http://schemas.microsoft.com/office/drawing/2010/main"/>
              </a:ext>
            </a:extLst>
          </a:blip>
          <a:srcRect b="-2"/>
          <a:stretch/>
        </p:blipFill>
        <p:spPr bwMode="auto">
          <a:xfrm>
            <a:off x="-17095" y="-1467544"/>
            <a:ext cx="12209095" cy="89612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A7C61DD-82DD-44C3-992D-2A08D8C04393}"/>
              </a:ext>
            </a:extLst>
          </p:cNvPr>
          <p:cNvSpPr txBox="1"/>
          <p:nvPr/>
        </p:nvSpPr>
        <p:spPr>
          <a:xfrm>
            <a:off x="1415480" y="3646243"/>
            <a:ext cx="10238398" cy="1569660"/>
          </a:xfrm>
          <a:prstGeom prst="rect">
            <a:avLst/>
          </a:prstGeom>
          <a:solidFill>
            <a:schemeClr val="bg1">
              <a:alpha val="75000"/>
            </a:schemeClr>
          </a:solidFill>
          <a:ln>
            <a:solidFill>
              <a:schemeClr val="accent1">
                <a:shade val="95000"/>
                <a:satMod val="105000"/>
              </a:schemeClr>
            </a:solidFill>
          </a:ln>
        </p:spPr>
        <p:txBody>
          <a:bodyPr wrap="square" rtlCol="0">
            <a:spAutoFit/>
          </a:bodyPr>
          <a:lstStyle/>
          <a:p>
            <a:pPr algn="ctr"/>
            <a:r>
              <a:rPr lang="en-US" sz="2600" b="1" dirty="0"/>
              <a:t>Global map of school strikes </a:t>
            </a:r>
          </a:p>
          <a:p>
            <a:pPr algn="ctr"/>
            <a:r>
              <a:rPr lang="en-US" sz="2600" b="1" dirty="0">
                <a:solidFill>
                  <a:srgbClr val="008F00"/>
                </a:solidFill>
              </a:rPr>
              <a:t>1.5 million school students </a:t>
            </a:r>
            <a:r>
              <a:rPr lang="en-US" sz="2600" dirty="0"/>
              <a:t>worldwide participated in school strikes for climate action in March 2019 (WEF, March 2019)</a:t>
            </a:r>
          </a:p>
          <a:p>
            <a:endParaRPr lang="en-GB" dirty="0"/>
          </a:p>
        </p:txBody>
      </p:sp>
      <p:sp>
        <p:nvSpPr>
          <p:cNvPr id="7" name="Title 1"/>
          <p:cNvSpPr>
            <a:spLocks noGrp="1" noChangeArrowheads="1"/>
          </p:cNvSpPr>
          <p:nvPr>
            <p:ph type="title"/>
          </p:nvPr>
        </p:nvSpPr>
        <p:spPr>
          <a:xfrm>
            <a:off x="2152650" y="333376"/>
            <a:ext cx="7886700" cy="1325563"/>
          </a:xfrm>
        </p:spPr>
        <p:txBody>
          <a:bodyPr/>
          <a:lstStyle/>
          <a:p>
            <a:r>
              <a:rPr lang="en-GB" altLang="en-US" dirty="0"/>
              <a:t>2. Youth as agents of change</a:t>
            </a:r>
          </a:p>
        </p:txBody>
      </p:sp>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790240">
            <a:off x="9922399" y="239101"/>
            <a:ext cx="2216299" cy="888517"/>
          </a:xfrm>
          <a:prstGeom prst="rect">
            <a:avLst/>
          </a:prstGeom>
        </p:spPr>
      </p:pic>
    </p:spTree>
    <p:extLst>
      <p:ext uri="{BB962C8B-B14F-4D97-AF65-F5344CB8AC3E}">
        <p14:creationId xmlns:p14="http://schemas.microsoft.com/office/powerpoint/2010/main" val="41511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535F6629DBB54289516015594A1B8E" ma:contentTypeVersion="0" ma:contentTypeDescription="Create a new document." ma:contentTypeScope="" ma:versionID="b0afa6296c8c5481b24a21ca43475a3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B46E45-4081-43DA-AFBB-D0224160C1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77EF0D11-390F-4396-84AF-23046B74D2D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23469</TotalTime>
  <Words>2083</Words>
  <Application>Microsoft Office PowerPoint</Application>
  <PresentationFormat>Widescreen</PresentationFormat>
  <Paragraphs>255</Paragraphs>
  <Slides>20</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ArialMT</vt:lpstr>
      <vt:lpstr>Calibri</vt:lpstr>
      <vt:lpstr>Courier New</vt:lpstr>
      <vt:lpstr>Helvetica</vt:lpstr>
      <vt:lpstr>Times New Roman</vt:lpstr>
      <vt:lpstr>Wingdings</vt:lpstr>
      <vt:lpstr>Default Design</vt:lpstr>
      <vt:lpstr>PowerPoint Presentation</vt:lpstr>
      <vt:lpstr>PowerPoint Presentation</vt:lpstr>
      <vt:lpstr>Overview</vt:lpstr>
      <vt:lpstr>1. Climate Change and Youth</vt:lpstr>
      <vt:lpstr>1. Climate Change and Youth Why do / should youth care? </vt:lpstr>
      <vt:lpstr>1. Climate Change and Youth Why do / should youth care? </vt:lpstr>
      <vt:lpstr>1. Climate Change and Youth What do youth think?</vt:lpstr>
      <vt:lpstr>2. Youth as agents of change</vt:lpstr>
      <vt:lpstr>2. Youth as agents of change</vt:lpstr>
      <vt:lpstr>2. Youth as agents of change</vt:lpstr>
      <vt:lpstr>3.  Creating inclusive and enabling environments – Why?</vt:lpstr>
      <vt:lpstr>3.  Creating inclusive and enabling environments – Why?</vt:lpstr>
      <vt:lpstr>3.  Creating inclusive and enabling environments – How? </vt:lpstr>
      <vt:lpstr>4. Why engage the Red Cross Red Crescent Movement - numbers </vt:lpstr>
      <vt:lpstr>4. Why engage the Red Cross Red Crescent Movement - mandate </vt:lpstr>
      <vt:lpstr>4. Why engage the Red Cross Red Crescent Movement - policies </vt:lpstr>
      <vt:lpstr>PowerPoint Presentation</vt:lpstr>
      <vt:lpstr>4. Why engage the Red Cross Red Crescent Movement – Climate Centre Priorities </vt:lpstr>
      <vt:lpstr>Vision of success</vt:lpstr>
      <vt:lpstr>References</vt:lpstr>
    </vt:vector>
  </TitlesOfParts>
  <Company>RCCC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 3a</dc:title>
  <dc:creator>Knud Falk</dc:creator>
  <cp:lastModifiedBy>Brigitte Rudram</cp:lastModifiedBy>
  <cp:revision>572</cp:revision>
  <dcterms:created xsi:type="dcterms:W3CDTF">2012-07-25T14:15:20Z</dcterms:created>
  <dcterms:modified xsi:type="dcterms:W3CDTF">2019-06-14T12:20:31Z</dcterms:modified>
</cp:coreProperties>
</file>